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333" r:id="rId5"/>
    <p:sldId id="877" r:id="rId6"/>
    <p:sldId id="380" r:id="rId7"/>
    <p:sldId id="3699" r:id="rId8"/>
    <p:sldId id="895" r:id="rId9"/>
    <p:sldId id="3718" r:id="rId10"/>
    <p:sldId id="3719" r:id="rId11"/>
    <p:sldId id="2145707482" r:id="rId12"/>
    <p:sldId id="3723" r:id="rId13"/>
    <p:sldId id="2145707486" r:id="rId14"/>
    <p:sldId id="2145707504" r:id="rId15"/>
    <p:sldId id="2145707505" r:id="rId16"/>
    <p:sldId id="2145707476" r:id="rId17"/>
    <p:sldId id="2145707487" r:id="rId18"/>
    <p:sldId id="3698" r:id="rId19"/>
    <p:sldId id="372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0ACC"/>
    <a:srgbClr val="07DDB9"/>
    <a:srgbClr val="FFCC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873396-87B6-486C-961B-5AA1C53D57F3}" v="1" dt="2026-09-12T12:12:15.0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55" autoAdjust="0"/>
    <p:restoredTop sz="75378" autoAdjust="0"/>
  </p:normalViewPr>
  <p:slideViewPr>
    <p:cSldViewPr snapToGrid="0">
      <p:cViewPr varScale="1">
        <p:scale>
          <a:sx n="62" d="100"/>
          <a:sy n="62" d="100"/>
        </p:scale>
        <p:origin x="136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Gifford" userId="fd7a5482-220c-4bfa-9b05-b98e5f1f1f0f" providerId="ADAL" clId="{12960194-88D2-4A69-84F9-407F651A5882}"/>
    <pc:docChg chg="modSld">
      <pc:chgData name="Lucy Gifford" userId="fd7a5482-220c-4bfa-9b05-b98e5f1f1f0f" providerId="ADAL" clId="{12960194-88D2-4A69-84F9-407F651A5882}" dt="2026-09-12T12:12:59.523" v="2"/>
      <pc:docMkLst>
        <pc:docMk/>
      </pc:docMkLst>
      <pc:sldChg chg="delSp">
        <pc:chgData name="Lucy Gifford" userId="fd7a5482-220c-4bfa-9b05-b98e5f1f1f0f" providerId="ADAL" clId="{12960194-88D2-4A69-84F9-407F651A5882}" dt="2026-09-12T12:12:59.523" v="2"/>
        <pc:sldMkLst>
          <pc:docMk/>
          <pc:sldMk cId="98485495" sldId="333"/>
        </pc:sldMkLst>
        <pc:spChg chg="del">
          <ac:chgData name="Lucy Gifford" userId="fd7a5482-220c-4bfa-9b05-b98e5f1f1f0f" providerId="ADAL" clId="{12960194-88D2-4A69-84F9-407F651A5882}" dt="2026-09-12T12:12:59.523" v="2"/>
          <ac:spMkLst>
            <pc:docMk/>
            <pc:sldMk cId="98485495" sldId="333"/>
            <ac:spMk id="2" creationId="{1DCCC4CF-4F35-4EFD-BFF0-770FA2124359}"/>
          </ac:spMkLst>
        </pc:spChg>
      </pc:sldChg>
      <pc:sldChg chg="addSp delSp modSp">
        <pc:chgData name="Lucy Gifford" userId="fd7a5482-220c-4bfa-9b05-b98e5f1f1f0f" providerId="ADAL" clId="{12960194-88D2-4A69-84F9-407F651A5882}" dt="2026-09-12T12:12:32.544" v="1"/>
        <pc:sldMkLst>
          <pc:docMk/>
          <pc:sldMk cId="2840587277" sldId="3722"/>
        </pc:sldMkLst>
        <pc:spChg chg="add del mod">
          <ac:chgData name="Lucy Gifford" userId="fd7a5482-220c-4bfa-9b05-b98e5f1f1f0f" providerId="ADAL" clId="{12960194-88D2-4A69-84F9-407F651A5882}" dt="2026-09-12T12:12:32.544" v="1"/>
          <ac:spMkLst>
            <pc:docMk/>
            <pc:sldMk cId="2840587277" sldId="3722"/>
            <ac:spMk id="3" creationId="{EC0FF9D0-E3F0-0191-C59F-463B3647522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3606D4-CFAD-4DC5-B1B3-D8C1824127F9}" type="datetimeFigureOut">
              <a:rPr lang="en-GB" smtClean="0"/>
              <a:t>12/09/2026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B66E29-C7AC-4D07-8FB5-F3F0432393AD}" type="slidenum">
              <a:rPr lang="en-GB" smtClean="0"/>
              <a:t>‹#›</a:t>
            </a:fld>
            <a:endParaRPr lang="en-GB"/>
          </a:p>
        </p:txBody>
      </p:sp>
    </p:spTree>
    <p:extLst>
      <p:ext uri="{BB962C8B-B14F-4D97-AF65-F5344CB8AC3E}">
        <p14:creationId xmlns:p14="http://schemas.microsoft.com/office/powerpoint/2010/main" val="4017062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tel:+44-300-123-3393"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tel:+44-300-1021234" TargetMode="External"/><Relationship Id="rId5" Type="http://schemas.openxmlformats.org/officeDocument/2006/relationships/hyperlink" Target="tel:+44-300-466-6463" TargetMode="External"/><Relationship Id="rId4" Type="http://schemas.openxmlformats.org/officeDocument/2006/relationships/hyperlink" Target="tel:+44-300-222-5782"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Welcome and Thanks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Intro to me &amp; group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p:txBody>
      </p:sp>
      <p:sp>
        <p:nvSpPr>
          <p:cNvPr id="4" name="Slide Number Placeholder 3"/>
          <p:cNvSpPr>
            <a:spLocks noGrp="1"/>
          </p:cNvSpPr>
          <p:nvPr>
            <p:ph type="sldNum" sz="quarter" idx="5"/>
          </p:nvPr>
        </p:nvSpPr>
        <p:spPr/>
        <p:txBody>
          <a:bodyPr/>
          <a:lstStyle/>
          <a:p>
            <a:fld id="{C6EC8241-2129-4429-8E6E-3834D3F55713}" type="slidenum">
              <a:rPr lang="en-GB" smtClean="0"/>
              <a:t>1</a:t>
            </a:fld>
            <a:endParaRPr lang="en-GB"/>
          </a:p>
        </p:txBody>
      </p:sp>
    </p:spTree>
    <p:extLst>
      <p:ext uri="{BB962C8B-B14F-4D97-AF65-F5344CB8AC3E}">
        <p14:creationId xmlns:p14="http://schemas.microsoft.com/office/powerpoint/2010/main" val="162217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Take Notice</a:t>
            </a:r>
            <a:r>
              <a:rPr lang="en-GB" sz="1200" b="0" i="0" kern="1200" dirty="0">
                <a:solidFill>
                  <a:schemeClr val="tx1"/>
                </a:solidFill>
                <a:effectLst/>
                <a:latin typeface="+mn-lt"/>
                <a:ea typeface="+mn-ea"/>
                <a:cs typeface="+mn-cs"/>
              </a:rPr>
              <a:t>​</a:t>
            </a:r>
          </a:p>
          <a:p>
            <a:pPr rtl="0" fontAlgn="base"/>
            <a:r>
              <a:rPr lang="en-GB" sz="1200" b="0" i="1" u="none" strike="noStrike" kern="1200" dirty="0">
                <a:solidFill>
                  <a:schemeClr val="tx1"/>
                </a:solidFill>
                <a:effectLst/>
                <a:latin typeface="+mn-lt"/>
                <a:ea typeface="+mn-ea"/>
                <a:cs typeface="+mn-cs"/>
              </a:rPr>
              <a:t>(Be mindful, present, aware)</a:t>
            </a:r>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Why it helps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Noticing interrupts </a:t>
            </a:r>
            <a:r>
              <a:rPr lang="en-GB" sz="1200" b="1" i="0" u="none" strike="noStrike" kern="1200" dirty="0">
                <a:solidFill>
                  <a:schemeClr val="tx1"/>
                </a:solidFill>
                <a:effectLst/>
                <a:latin typeface="+mn-lt"/>
                <a:ea typeface="+mn-ea"/>
                <a:cs typeface="+mn-cs"/>
              </a:rPr>
              <a:t>autopilot</a:t>
            </a:r>
            <a:r>
              <a:rPr lang="en-GB" sz="1200" b="0" i="0" u="none" strike="noStrike" kern="1200" dirty="0">
                <a:solidFill>
                  <a:schemeClr val="tx1"/>
                </a:solidFill>
                <a:effectLst/>
                <a:latin typeface="+mn-lt"/>
                <a:ea typeface="+mn-ea"/>
                <a:cs typeface="+mn-cs"/>
              </a:rPr>
              <a:t> and helps the brain process emotions instead of being overwhelmed by them.</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Biological effects: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Strengthens the </a:t>
            </a:r>
            <a:r>
              <a:rPr lang="en-GB" sz="1200" b="1" i="0" u="none" strike="noStrike" kern="1200" dirty="0">
                <a:solidFill>
                  <a:schemeClr val="tx1"/>
                </a:solidFill>
                <a:effectLst/>
                <a:latin typeface="+mn-lt"/>
                <a:ea typeface="+mn-ea"/>
                <a:cs typeface="+mn-cs"/>
              </a:rPr>
              <a:t>prefrontal cortex</a:t>
            </a:r>
            <a:r>
              <a:rPr lang="en-GB" sz="1200" b="0" i="0" u="none" strike="noStrike" kern="1200" dirty="0">
                <a:solidFill>
                  <a:schemeClr val="tx1"/>
                </a:solidFill>
                <a:effectLst/>
                <a:latin typeface="+mn-lt"/>
                <a:ea typeface="+mn-ea"/>
                <a:cs typeface="+mn-cs"/>
              </a:rPr>
              <a:t> (emotion regulation)</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Calms the </a:t>
            </a:r>
            <a:r>
              <a:rPr lang="en-GB" sz="1200" b="1" i="0" u="none" strike="noStrike" kern="1200" dirty="0">
                <a:solidFill>
                  <a:schemeClr val="tx1"/>
                </a:solidFill>
                <a:effectLst/>
                <a:latin typeface="+mn-lt"/>
                <a:ea typeface="+mn-ea"/>
                <a:cs typeface="+mn-cs"/>
              </a:rPr>
              <a:t>amygdala</a:t>
            </a:r>
            <a:r>
              <a:rPr lang="en-GB" sz="1200" b="0" i="0" u="none" strike="noStrike" kern="1200" dirty="0">
                <a:solidFill>
                  <a:schemeClr val="tx1"/>
                </a:solidFill>
                <a:effectLst/>
                <a:latin typeface="+mn-lt"/>
                <a:ea typeface="+mn-ea"/>
                <a:cs typeface="+mn-cs"/>
              </a:rPr>
              <a:t> (threat detection system)</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Psychological effects: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Increases emotional awareness</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Reduces overthinking and reactivity</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Builds appreciation and gratitude</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Bottom line:</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Attention shapes experience—what you notice, you feel more deeply.</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Take Notice</a:t>
            </a:r>
            <a:r>
              <a:rPr lang="en-GB" sz="1200" b="0" i="0" kern="1200" dirty="0">
                <a:solidFill>
                  <a:schemeClr val="tx1"/>
                </a:solidFill>
                <a:effectLst/>
                <a:latin typeface="+mn-lt"/>
                <a:ea typeface="+mn-ea"/>
                <a:cs typeface="+mn-cs"/>
              </a:rPr>
              <a:t>​</a:t>
            </a:r>
          </a:p>
          <a:p>
            <a:pPr rtl="0" fontAlgn="base"/>
            <a:r>
              <a:rPr lang="en-GB" sz="1200" b="0" i="1" u="none" strike="noStrike" kern="1200" dirty="0">
                <a:solidFill>
                  <a:schemeClr val="tx1"/>
                </a:solidFill>
                <a:effectLst/>
                <a:latin typeface="+mn-lt"/>
                <a:ea typeface="+mn-ea"/>
                <a:cs typeface="+mn-cs"/>
              </a:rPr>
              <a:t>(Be mindful, present, aware)</a:t>
            </a:r>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Why it helps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Noticing interrupts </a:t>
            </a:r>
            <a:r>
              <a:rPr lang="en-GB" sz="1200" b="1" i="0" u="none" strike="noStrike" kern="1200" dirty="0">
                <a:solidFill>
                  <a:schemeClr val="tx1"/>
                </a:solidFill>
                <a:effectLst/>
                <a:latin typeface="+mn-lt"/>
                <a:ea typeface="+mn-ea"/>
                <a:cs typeface="+mn-cs"/>
              </a:rPr>
              <a:t>autopilot</a:t>
            </a:r>
            <a:r>
              <a:rPr lang="en-GB" sz="1200" b="0" i="0" u="none" strike="noStrike" kern="1200" dirty="0">
                <a:solidFill>
                  <a:schemeClr val="tx1"/>
                </a:solidFill>
                <a:effectLst/>
                <a:latin typeface="+mn-lt"/>
                <a:ea typeface="+mn-ea"/>
                <a:cs typeface="+mn-cs"/>
              </a:rPr>
              <a:t> and helps the brain process emotions instead of being overwhelmed by them.</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Biological effects: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Strengthens the </a:t>
            </a:r>
            <a:r>
              <a:rPr lang="en-GB" sz="1200" b="1" i="0" u="none" strike="noStrike" kern="1200" dirty="0">
                <a:solidFill>
                  <a:schemeClr val="tx1"/>
                </a:solidFill>
                <a:effectLst/>
                <a:latin typeface="+mn-lt"/>
                <a:ea typeface="+mn-ea"/>
                <a:cs typeface="+mn-cs"/>
              </a:rPr>
              <a:t>prefrontal cortex</a:t>
            </a:r>
            <a:r>
              <a:rPr lang="en-GB" sz="1200" b="0" i="0" u="none" strike="noStrike" kern="1200" dirty="0">
                <a:solidFill>
                  <a:schemeClr val="tx1"/>
                </a:solidFill>
                <a:effectLst/>
                <a:latin typeface="+mn-lt"/>
                <a:ea typeface="+mn-ea"/>
                <a:cs typeface="+mn-cs"/>
              </a:rPr>
              <a:t> (emotion regulation)</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Calms the </a:t>
            </a:r>
            <a:r>
              <a:rPr lang="en-GB" sz="1200" b="1" i="0" u="none" strike="noStrike" kern="1200" dirty="0">
                <a:solidFill>
                  <a:schemeClr val="tx1"/>
                </a:solidFill>
                <a:effectLst/>
                <a:latin typeface="+mn-lt"/>
                <a:ea typeface="+mn-ea"/>
                <a:cs typeface="+mn-cs"/>
              </a:rPr>
              <a:t>amygdala</a:t>
            </a:r>
            <a:r>
              <a:rPr lang="en-GB" sz="1200" b="0" i="0" u="none" strike="noStrike" kern="1200" dirty="0">
                <a:solidFill>
                  <a:schemeClr val="tx1"/>
                </a:solidFill>
                <a:effectLst/>
                <a:latin typeface="+mn-lt"/>
                <a:ea typeface="+mn-ea"/>
                <a:cs typeface="+mn-cs"/>
              </a:rPr>
              <a:t> (threat detection system)</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Psychological effects: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Increases emotional awareness</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Reduces overthinking and reactivity</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Builds appreciation and gratitude</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Bottom line:</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Attention shapes experience—what you notice, you feel more deeply.</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endParaRPr lang="en-GB" dirty="0"/>
          </a:p>
        </p:txBody>
      </p:sp>
      <p:sp>
        <p:nvSpPr>
          <p:cNvPr id="4" name="Slide Number Placeholder 3"/>
          <p:cNvSpPr>
            <a:spLocks noGrp="1"/>
          </p:cNvSpPr>
          <p:nvPr>
            <p:ph type="sldNum" sz="quarter" idx="5"/>
          </p:nvPr>
        </p:nvSpPr>
        <p:spPr/>
        <p:txBody>
          <a:bodyPr/>
          <a:lstStyle/>
          <a:p>
            <a:fld id="{B0C53ECA-2A15-4754-A858-B203D4082596}" type="slidenum">
              <a:rPr lang="en-GB" smtClean="0"/>
              <a:t>12</a:t>
            </a:fld>
            <a:endParaRPr lang="en-GB"/>
          </a:p>
        </p:txBody>
      </p:sp>
    </p:spTree>
    <p:extLst>
      <p:ext uri="{BB962C8B-B14F-4D97-AF65-F5344CB8AC3E}">
        <p14:creationId xmlns:p14="http://schemas.microsoft.com/office/powerpoint/2010/main" val="3070721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Keep Learning</a:t>
            </a:r>
            <a:r>
              <a:rPr lang="en-GB" sz="1200" b="0" i="0" kern="1200" dirty="0">
                <a:solidFill>
                  <a:schemeClr val="tx1"/>
                </a:solidFill>
                <a:effectLst/>
                <a:latin typeface="+mn-lt"/>
                <a:ea typeface="+mn-ea"/>
                <a:cs typeface="+mn-cs"/>
              </a:rPr>
              <a:t>​</a:t>
            </a:r>
          </a:p>
          <a:p>
            <a:pPr rtl="0" fontAlgn="base"/>
            <a:r>
              <a:rPr lang="en-GB" sz="1200" b="0" i="1" u="none" strike="noStrike" kern="1200" dirty="0">
                <a:solidFill>
                  <a:schemeClr val="tx1"/>
                </a:solidFill>
                <a:effectLst/>
                <a:latin typeface="+mn-lt"/>
                <a:ea typeface="+mn-ea"/>
                <a:cs typeface="+mn-cs"/>
              </a:rPr>
              <a:t>(Try new things, develop skills)</a:t>
            </a:r>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Why it helps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Learning keeps the brain flexible and gives a sense of progress and purpose.</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Biological effects: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Promotes </a:t>
            </a:r>
            <a:r>
              <a:rPr lang="en-GB" sz="1200" b="1" i="0" u="none" strike="noStrike" kern="1200" dirty="0">
                <a:solidFill>
                  <a:schemeClr val="tx1"/>
                </a:solidFill>
                <a:effectLst/>
                <a:latin typeface="+mn-lt"/>
                <a:ea typeface="+mn-ea"/>
                <a:cs typeface="+mn-cs"/>
              </a:rPr>
              <a:t>neuroplasticity</a:t>
            </a:r>
            <a:r>
              <a:rPr lang="en-GB" sz="1200" b="0" i="0" u="none" strike="noStrike" kern="1200" dirty="0">
                <a:solidFill>
                  <a:schemeClr val="tx1"/>
                </a:solidFill>
                <a:effectLst/>
                <a:latin typeface="+mn-lt"/>
                <a:ea typeface="+mn-ea"/>
                <a:cs typeface="+mn-cs"/>
              </a:rPr>
              <a:t> (the brain’s ability to adapt)</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Activates reward pathways linked to mastery</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Psychological effects: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Builds confidence and resilience</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Supports identity beyond stress or illness</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Creates hope through growth</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Bottom line:</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Learning reminds us that we are still growing, not stuck.</a:t>
            </a:r>
            <a:r>
              <a:rPr lang="en-US" sz="1200" b="0" i="0" kern="1200" dirty="0">
                <a:solidFill>
                  <a:schemeClr val="tx1"/>
                </a:solidFill>
                <a:effectLst/>
                <a:latin typeface="+mn-lt"/>
                <a:ea typeface="+mn-ea"/>
                <a:cs typeface="+mn-cs"/>
              </a:rPr>
              <a:t>​</a:t>
            </a:r>
          </a:p>
          <a:p>
            <a:endParaRPr lang="en-GB" dirty="0"/>
          </a:p>
        </p:txBody>
      </p:sp>
      <p:sp>
        <p:nvSpPr>
          <p:cNvPr id="4" name="Slide Number Placeholder 3"/>
          <p:cNvSpPr>
            <a:spLocks noGrp="1"/>
          </p:cNvSpPr>
          <p:nvPr>
            <p:ph type="sldNum" sz="quarter" idx="5"/>
          </p:nvPr>
        </p:nvSpPr>
        <p:spPr/>
        <p:txBody>
          <a:bodyPr/>
          <a:lstStyle/>
          <a:p>
            <a:fld id="{B0C53ECA-2A15-4754-A858-B203D4082596}" type="slidenum">
              <a:rPr lang="en-GB" smtClean="0"/>
              <a:t>13</a:t>
            </a:fld>
            <a:endParaRPr lang="en-GB"/>
          </a:p>
        </p:txBody>
      </p:sp>
    </p:spTree>
    <p:extLst>
      <p:ext uri="{BB962C8B-B14F-4D97-AF65-F5344CB8AC3E}">
        <p14:creationId xmlns:p14="http://schemas.microsoft.com/office/powerpoint/2010/main" val="3654168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Give</a:t>
            </a:r>
            <a:r>
              <a:rPr lang="en-GB" sz="1200" b="0" i="0" kern="1200" dirty="0">
                <a:solidFill>
                  <a:schemeClr val="tx1"/>
                </a:solidFill>
                <a:effectLst/>
                <a:latin typeface="+mn-lt"/>
                <a:ea typeface="+mn-ea"/>
                <a:cs typeface="+mn-cs"/>
              </a:rPr>
              <a:t>​</a:t>
            </a:r>
          </a:p>
          <a:p>
            <a:pPr rtl="0" fontAlgn="base"/>
            <a:r>
              <a:rPr lang="en-GB" sz="1200" b="0" i="1" u="none" strike="noStrike" kern="1200" dirty="0">
                <a:solidFill>
                  <a:schemeClr val="tx1"/>
                </a:solidFill>
                <a:effectLst/>
                <a:latin typeface="+mn-lt"/>
                <a:ea typeface="+mn-ea"/>
                <a:cs typeface="+mn-cs"/>
              </a:rPr>
              <a:t>(Do something kind for others)</a:t>
            </a:r>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Why it helps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Giving activates reward systems more reliably than receiving.</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Biological effects: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Triggers dopamine and oxytocin</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Reduces stress responses</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Activates “helper’s high”</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Psychological effects: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Increases meaning and purpose</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Reduces self-focused rumination</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Strengthens social bonds</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Bottom line:</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Helping others reinforces the feeling that your life has value.</a:t>
            </a:r>
            <a:r>
              <a:rPr lang="en-US" sz="1200" b="0" i="0" kern="1200" dirty="0">
                <a:solidFill>
                  <a:schemeClr val="tx1"/>
                </a:solidFill>
                <a:effectLst/>
                <a:latin typeface="+mn-lt"/>
                <a:ea typeface="+mn-ea"/>
                <a:cs typeface="+mn-cs"/>
              </a:rPr>
              <a:t>​</a:t>
            </a:r>
          </a:p>
          <a:p>
            <a:endParaRPr lang="en-GB" dirty="0"/>
          </a:p>
        </p:txBody>
      </p:sp>
      <p:sp>
        <p:nvSpPr>
          <p:cNvPr id="4" name="Slide Number Placeholder 3"/>
          <p:cNvSpPr>
            <a:spLocks noGrp="1"/>
          </p:cNvSpPr>
          <p:nvPr>
            <p:ph type="sldNum" sz="quarter" idx="5"/>
          </p:nvPr>
        </p:nvSpPr>
        <p:spPr/>
        <p:txBody>
          <a:bodyPr/>
          <a:lstStyle/>
          <a:p>
            <a:fld id="{B0C53ECA-2A15-4754-A858-B203D4082596}" type="slidenum">
              <a:rPr lang="en-GB" smtClean="0"/>
              <a:t>14</a:t>
            </a:fld>
            <a:endParaRPr lang="en-GB"/>
          </a:p>
        </p:txBody>
      </p:sp>
    </p:spTree>
    <p:extLst>
      <p:ext uri="{BB962C8B-B14F-4D97-AF65-F5344CB8AC3E}">
        <p14:creationId xmlns:p14="http://schemas.microsoft.com/office/powerpoint/2010/main" val="3289204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74AF0-01B6-3C63-8314-87CF289527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BA4694-4073-6D6E-4213-2FE37E4A40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1BE1E1-18A3-CDE5-AD17-9B54BEEF1111}"/>
              </a:ext>
            </a:extLst>
          </p:cNvPr>
          <p:cNvSpPr>
            <a:spLocks noGrp="1"/>
          </p:cNvSpPr>
          <p:nvPr>
            <p:ph type="body" idx="1"/>
          </p:nvPr>
        </p:nvSpPr>
        <p:spPr/>
        <p:txBody>
          <a:bodyPr/>
          <a:lstStyle/>
          <a:p>
            <a:endParaRPr lang="en-GB" sz="1400" dirty="0">
              <a:latin typeface="Mind Meridian" panose="020B0503030507020204" pitchFamily="34" charset="0"/>
              <a:cs typeface="Mind Meridian" panose="020B0503030507020204" pitchFamily="34" charset="0"/>
            </a:endParaRPr>
          </a:p>
        </p:txBody>
      </p:sp>
      <p:sp>
        <p:nvSpPr>
          <p:cNvPr id="4" name="Slide Number Placeholder 3">
            <a:extLst>
              <a:ext uri="{FF2B5EF4-FFF2-40B4-BE49-F238E27FC236}">
                <a16:creationId xmlns:a16="http://schemas.microsoft.com/office/drawing/2014/main" id="{D864FC94-696B-1213-0D27-D0392109491B}"/>
              </a:ext>
            </a:extLst>
          </p:cNvPr>
          <p:cNvSpPr>
            <a:spLocks noGrp="1"/>
          </p:cNvSpPr>
          <p:nvPr>
            <p:ph type="sldNum" sz="quarter" idx="5"/>
          </p:nvPr>
        </p:nvSpPr>
        <p:spPr/>
        <p:txBody>
          <a:bodyPr/>
          <a:lstStyle/>
          <a:p>
            <a:pPr defTabSz="486735">
              <a:defRPr/>
            </a:pPr>
            <a:fld id="{989140B9-2B72-4274-A937-03002FA2AF85}" type="slidenum">
              <a:rPr lang="en-GB">
                <a:solidFill>
                  <a:prstClr val="black"/>
                </a:solidFill>
                <a:latin typeface="Mind Meridian" panose="020B0503030507020204" pitchFamily="34" charset="0"/>
              </a:rPr>
              <a:pPr defTabSz="486735">
                <a:defRPr/>
              </a:pPr>
              <a:t>15</a:t>
            </a:fld>
            <a:endParaRPr lang="en-GB" dirty="0">
              <a:solidFill>
                <a:prstClr val="black"/>
              </a:solidFill>
              <a:latin typeface="Mind Meridian" panose="020B0503030507020204" pitchFamily="34" charset="0"/>
            </a:endParaRPr>
          </a:p>
        </p:txBody>
      </p:sp>
    </p:spTree>
    <p:extLst>
      <p:ext uri="{BB962C8B-B14F-4D97-AF65-F5344CB8AC3E}">
        <p14:creationId xmlns:p14="http://schemas.microsoft.com/office/powerpoint/2010/main" val="433464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i="0" dirty="0">
              <a:solidFill>
                <a:srgbClr val="555555"/>
              </a:solidFill>
              <a:effectLst/>
              <a:latin typeface="MindMeridian-Regular"/>
            </a:endParaRPr>
          </a:p>
        </p:txBody>
      </p:sp>
      <p:sp>
        <p:nvSpPr>
          <p:cNvPr id="4" name="Slide Number Placeholder 3"/>
          <p:cNvSpPr>
            <a:spLocks noGrp="1"/>
          </p:cNvSpPr>
          <p:nvPr>
            <p:ph type="sldNum" sz="quarter" idx="5"/>
          </p:nvPr>
        </p:nvSpPr>
        <p:spPr/>
        <p:txBody>
          <a:bodyPr/>
          <a:lstStyle/>
          <a:p>
            <a:fld id="{D320A1E8-6048-744F-BF8D-D527A8DE2096}" type="slidenum">
              <a:rPr lang="en-US" smtClean="0"/>
              <a:t>3</a:t>
            </a:fld>
            <a:endParaRPr lang="en-US"/>
          </a:p>
        </p:txBody>
      </p:sp>
    </p:spTree>
    <p:extLst>
      <p:ext uri="{BB962C8B-B14F-4D97-AF65-F5344CB8AC3E}">
        <p14:creationId xmlns:p14="http://schemas.microsoft.com/office/powerpoint/2010/main" val="878198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86735">
              <a:defRPr/>
            </a:pPr>
            <a:r>
              <a:rPr lang="en-GB" sz="1400" dirty="0">
                <a:solidFill>
                  <a:prstClr val="black"/>
                </a:solidFill>
                <a:latin typeface="Mind Meridian" panose="020B0503030507020204" pitchFamily="34" charset="0"/>
                <a:ea typeface="+mn-ea"/>
                <a:cs typeface="Mind Meridian" panose="020B0503030507020204" pitchFamily="34" charset="0"/>
              </a:rPr>
              <a:t>https://www.rethink.org/news-and-stories/media-centre/2025/02/new-analysis-of-nhs-data-on-mental-health-waiting-times </a:t>
            </a:r>
          </a:p>
          <a:p>
            <a:pPr defTabSz="486735">
              <a:defRPr/>
            </a:pPr>
            <a:endParaRPr lang="en-GB" sz="1400" dirty="0">
              <a:solidFill>
                <a:prstClr val="black"/>
              </a:solidFill>
              <a:latin typeface="Mind Meridian" panose="020B0503030507020204" pitchFamily="34" charset="0"/>
              <a:ea typeface="+mn-ea"/>
              <a:cs typeface="Mind Meridian" panose="020B0503030507020204" pitchFamily="34" charset="0"/>
            </a:endParaRPr>
          </a:p>
          <a:p>
            <a:pPr defTabSz="486735">
              <a:defRPr/>
            </a:pPr>
            <a:r>
              <a:rPr lang="en-GB" sz="1400" dirty="0">
                <a:solidFill>
                  <a:prstClr val="black"/>
                </a:solidFill>
                <a:latin typeface="Mind Meridian" panose="020B0503030507020204" pitchFamily="34" charset="0"/>
                <a:ea typeface="+mn-ea"/>
                <a:cs typeface="Mind Meridian" panose="020B0503030507020204" pitchFamily="34" charset="0"/>
              </a:rPr>
              <a:t>Suicide – 1671 people were killed on the road in the UK in 2024. Compared to 7000 by suicide. And think about how much awareness is raised around safe driving. </a:t>
            </a:r>
          </a:p>
        </p:txBody>
      </p:sp>
      <p:sp>
        <p:nvSpPr>
          <p:cNvPr id="4" name="Slide Number Placeholder 3"/>
          <p:cNvSpPr>
            <a:spLocks noGrp="1"/>
          </p:cNvSpPr>
          <p:nvPr>
            <p:ph type="sldNum" sz="quarter" idx="5"/>
          </p:nvPr>
        </p:nvSpPr>
        <p:spPr/>
        <p:txBody>
          <a:bodyPr/>
          <a:lstStyle/>
          <a:p>
            <a:pPr marL="0" marR="0" lvl="0" indent="0" algn="r" defTabSz="486735" rtl="0" eaLnBrk="1" fontAlgn="auto" latinLnBrk="0" hangingPunct="1">
              <a:lnSpc>
                <a:spcPct val="100000"/>
              </a:lnSpc>
              <a:spcBef>
                <a:spcPts val="0"/>
              </a:spcBef>
              <a:spcAft>
                <a:spcPts val="0"/>
              </a:spcAft>
              <a:buClrTx/>
              <a:buSzTx/>
              <a:buFontTx/>
              <a:buNone/>
              <a:tabLst/>
              <a:defRPr/>
            </a:pPr>
            <a:fld id="{989140B9-2B72-4274-A937-03002FA2AF85}" type="slidenum">
              <a:rPr kumimoji="0" lang="en-GB" sz="600" b="0" i="0" u="none" strike="noStrike" kern="1200" cap="none" spc="0" normalizeH="0" baseline="0" noProof="0">
                <a:ln>
                  <a:noFill/>
                </a:ln>
                <a:solidFill>
                  <a:prstClr val="black"/>
                </a:solidFill>
                <a:effectLst/>
                <a:uLnTx/>
                <a:uFillTx/>
                <a:latin typeface="Mind Meridian" panose="020B0503030507020204" pitchFamily="34" charset="0"/>
                <a:ea typeface="+mn-ea"/>
                <a:cs typeface="+mn-cs"/>
              </a:rPr>
              <a:pPr marL="0" marR="0" lvl="0" indent="0" algn="r" defTabSz="486735" rtl="0" eaLnBrk="1" fontAlgn="auto" latinLnBrk="0" hangingPunct="1">
                <a:lnSpc>
                  <a:spcPct val="100000"/>
                </a:lnSpc>
                <a:spcBef>
                  <a:spcPts val="0"/>
                </a:spcBef>
                <a:spcAft>
                  <a:spcPts val="0"/>
                </a:spcAft>
                <a:buClrTx/>
                <a:buSzTx/>
                <a:buFontTx/>
                <a:buNone/>
                <a:tabLst/>
                <a:defRPr/>
              </a:pPr>
              <a:t>4</a:t>
            </a:fld>
            <a:endParaRPr kumimoji="0" lang="en-GB" sz="600" b="0" i="0" u="none" strike="noStrike" kern="1200" cap="none" spc="0" normalizeH="0" baseline="0" noProof="0" dirty="0">
              <a:ln>
                <a:noFill/>
              </a:ln>
              <a:solidFill>
                <a:prstClr val="black"/>
              </a:solidFill>
              <a:effectLst/>
              <a:uLnTx/>
              <a:uFillTx/>
              <a:latin typeface="Mind Meridian" panose="020B0503030507020204" pitchFamily="34" charset="0"/>
              <a:ea typeface="+mn-ea"/>
              <a:cs typeface="+mn-cs"/>
            </a:endParaRPr>
          </a:p>
        </p:txBody>
      </p:sp>
    </p:spTree>
    <p:extLst>
      <p:ext uri="{BB962C8B-B14F-4D97-AF65-F5344CB8AC3E}">
        <p14:creationId xmlns:p14="http://schemas.microsoft.com/office/powerpoint/2010/main" val="2150258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86735">
              <a:defRPr/>
            </a:pPr>
            <a:endParaRPr lang="en-GB" sz="1400" dirty="0">
              <a:solidFill>
                <a:prstClr val="black"/>
              </a:solidFill>
              <a:latin typeface="Mind Meridian" panose="020B0503030507020204" pitchFamily="34" charset="0"/>
              <a:ea typeface="+mn-ea"/>
              <a:cs typeface="Mind Meridian" panose="020B0503030507020204" pitchFamily="34" charset="0"/>
            </a:endParaRPr>
          </a:p>
        </p:txBody>
      </p:sp>
      <p:sp>
        <p:nvSpPr>
          <p:cNvPr id="4" name="Slide Number Placeholder 3"/>
          <p:cNvSpPr>
            <a:spLocks noGrp="1"/>
          </p:cNvSpPr>
          <p:nvPr>
            <p:ph type="sldNum" sz="quarter" idx="5"/>
          </p:nvPr>
        </p:nvSpPr>
        <p:spPr/>
        <p:txBody>
          <a:bodyPr/>
          <a:lstStyle/>
          <a:p>
            <a:pPr marL="0" marR="0" lvl="0" indent="0" algn="r" defTabSz="486735" rtl="0" eaLnBrk="1" fontAlgn="auto" latinLnBrk="0" hangingPunct="1">
              <a:lnSpc>
                <a:spcPct val="100000"/>
              </a:lnSpc>
              <a:spcBef>
                <a:spcPts val="0"/>
              </a:spcBef>
              <a:spcAft>
                <a:spcPts val="0"/>
              </a:spcAft>
              <a:buClrTx/>
              <a:buSzTx/>
              <a:buFontTx/>
              <a:buNone/>
              <a:tabLst/>
              <a:defRPr/>
            </a:pPr>
            <a:fld id="{989140B9-2B72-4274-A937-03002FA2AF85}" type="slidenum">
              <a:rPr kumimoji="0" lang="en-GB" sz="600" b="0" i="0" u="none" strike="noStrike" kern="1200" cap="none" spc="0" normalizeH="0" baseline="0" noProof="0">
                <a:ln>
                  <a:noFill/>
                </a:ln>
                <a:solidFill>
                  <a:prstClr val="black"/>
                </a:solidFill>
                <a:effectLst/>
                <a:uLnTx/>
                <a:uFillTx/>
                <a:latin typeface="Mind Meridian" panose="020B0503030507020204" pitchFamily="34" charset="0"/>
                <a:ea typeface="+mn-ea"/>
                <a:cs typeface="+mn-cs"/>
              </a:rPr>
              <a:pPr marL="0" marR="0" lvl="0" indent="0" algn="r" defTabSz="486735" rtl="0" eaLnBrk="1" fontAlgn="auto" latinLnBrk="0" hangingPunct="1">
                <a:lnSpc>
                  <a:spcPct val="100000"/>
                </a:lnSpc>
                <a:spcBef>
                  <a:spcPts val="0"/>
                </a:spcBef>
                <a:spcAft>
                  <a:spcPts val="0"/>
                </a:spcAft>
                <a:buClrTx/>
                <a:buSzTx/>
                <a:buFontTx/>
                <a:buNone/>
                <a:tabLst/>
                <a:defRPr/>
              </a:pPr>
              <a:t>5</a:t>
            </a:fld>
            <a:endParaRPr kumimoji="0" lang="en-GB" sz="600" b="0" i="0" u="none" strike="noStrike" kern="1200" cap="none" spc="0" normalizeH="0" baseline="0" noProof="0" dirty="0">
              <a:ln>
                <a:noFill/>
              </a:ln>
              <a:solidFill>
                <a:prstClr val="black"/>
              </a:solidFill>
              <a:effectLst/>
              <a:uLnTx/>
              <a:uFillTx/>
              <a:latin typeface="Mind Meridian" panose="020B0503030507020204" pitchFamily="34" charset="0"/>
              <a:ea typeface="+mn-ea"/>
              <a:cs typeface="+mn-cs"/>
            </a:endParaRPr>
          </a:p>
        </p:txBody>
      </p:sp>
    </p:spTree>
    <p:extLst>
      <p:ext uri="{BB962C8B-B14F-4D97-AF65-F5344CB8AC3E}">
        <p14:creationId xmlns:p14="http://schemas.microsoft.com/office/powerpoint/2010/main" val="2150258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1. Primary Care (First-Line Support)</a:t>
            </a:r>
          </a:p>
          <a:p>
            <a:r>
              <a:rPr lang="en-GB" i="1" dirty="0"/>
              <a:t>Where most people start when seeking help.</a:t>
            </a:r>
            <a:endParaRPr lang="en-GB" dirty="0"/>
          </a:p>
          <a:p>
            <a:r>
              <a:rPr lang="en-GB" b="1" dirty="0"/>
              <a:t>GP (General Practitioner)</a:t>
            </a:r>
            <a:endParaRPr lang="en-GB" dirty="0"/>
          </a:p>
          <a:p>
            <a:pPr lvl="1"/>
            <a:r>
              <a:rPr lang="en-GB" dirty="0"/>
              <a:t>Usually the </a:t>
            </a:r>
            <a:r>
              <a:rPr lang="en-GB" b="1" dirty="0"/>
              <a:t>first point of contact</a:t>
            </a:r>
            <a:r>
              <a:rPr lang="en-GB" dirty="0"/>
              <a:t> for discussing mental health.</a:t>
            </a:r>
          </a:p>
          <a:p>
            <a:pPr lvl="1"/>
            <a:r>
              <a:rPr lang="en-GB" dirty="0"/>
              <a:t>Can prescribe medication (e.g., antidepressants) and refer to other services.</a:t>
            </a:r>
          </a:p>
          <a:p>
            <a:pPr lvl="1"/>
            <a:r>
              <a:rPr lang="en-GB" dirty="0"/>
              <a:t>Some practices have </a:t>
            </a:r>
            <a:r>
              <a:rPr lang="en-GB" b="1" dirty="0"/>
              <a:t>first contact mental health practitioners</a:t>
            </a:r>
            <a:r>
              <a:rPr lang="en-GB" dirty="0"/>
              <a:t> or </a:t>
            </a:r>
            <a:r>
              <a:rPr lang="en-GB" b="1" dirty="0"/>
              <a:t>social prescribers</a:t>
            </a:r>
            <a:endParaRPr lang="en-GB" dirty="0"/>
          </a:p>
          <a:p>
            <a:pPr lvl="1"/>
            <a:r>
              <a:rPr lang="en-GB" i="1" dirty="0"/>
              <a:t>Barrier:</a:t>
            </a:r>
            <a:r>
              <a:rPr lang="en-GB" dirty="0"/>
              <a:t> time to get an appointment, appointment times are short, and continuity can be limited.</a:t>
            </a:r>
          </a:p>
          <a:p>
            <a:r>
              <a:rPr lang="en-GB" b="1" dirty="0"/>
              <a:t>NHS Talking Therapies </a:t>
            </a:r>
          </a:p>
          <a:p>
            <a:r>
              <a:rPr lang="en-GB" dirty="0"/>
              <a:t>Free CBT therapy service for </a:t>
            </a:r>
            <a:r>
              <a:rPr lang="en-GB" b="1" dirty="0"/>
              <a:t>mild-to-moderate</a:t>
            </a:r>
            <a:r>
              <a:rPr lang="en-GB" dirty="0"/>
              <a:t> depression, anxiety, phobias, trauma, etc. Self-referral is possible in most areas.</a:t>
            </a:r>
          </a:p>
          <a:p>
            <a:pPr lvl="1"/>
            <a:r>
              <a:rPr lang="en-GB" i="1" dirty="0"/>
              <a:t>Barrier:</a:t>
            </a:r>
            <a:r>
              <a:rPr lang="en-GB" dirty="0"/>
              <a:t> long waiting lists (often 6–18 weeks or more).</a:t>
            </a:r>
          </a:p>
          <a:p>
            <a:endParaRPr lang="en-GB" dirty="0"/>
          </a:p>
          <a:p>
            <a:r>
              <a:rPr lang="en-GB" b="1" dirty="0"/>
              <a:t>2. Secondary Care (Specialist Community Services)</a:t>
            </a:r>
          </a:p>
          <a:p>
            <a:r>
              <a:rPr lang="en-GB" i="1" dirty="0"/>
              <a:t>For people with more complex, long-term, or severe conditions.</a:t>
            </a:r>
            <a:endParaRPr lang="en-GB" dirty="0"/>
          </a:p>
          <a:p>
            <a:r>
              <a:rPr lang="en-GB" b="1" dirty="0"/>
              <a:t>Community Mental Health Teams (CMHTs)</a:t>
            </a:r>
            <a:endParaRPr lang="en-GB" dirty="0"/>
          </a:p>
          <a:p>
            <a:pPr lvl="1"/>
            <a:r>
              <a:rPr lang="en-GB" dirty="0"/>
              <a:t>Multidisciplinary teams (psychiatrists, nurses, social workers, psychologists).</a:t>
            </a:r>
          </a:p>
          <a:p>
            <a:pPr lvl="1"/>
            <a:r>
              <a:rPr lang="en-GB" dirty="0"/>
              <a:t>Support adults with severe or enduring mental illness (e.g. bipolar disorder, schizophrenia, recurrent depression).</a:t>
            </a:r>
          </a:p>
          <a:p>
            <a:pPr lvl="1"/>
            <a:r>
              <a:rPr lang="en-GB" dirty="0"/>
              <a:t>Offer care coordination, medication management, and social support.</a:t>
            </a:r>
          </a:p>
          <a:p>
            <a:pPr lvl="1"/>
            <a:r>
              <a:rPr lang="en-GB" dirty="0"/>
              <a:t>Referral via GP. </a:t>
            </a:r>
          </a:p>
          <a:p>
            <a:r>
              <a:rPr lang="en-GB" b="1" dirty="0"/>
              <a:t>Early Intervention in Psychosis (EIP) Teams</a:t>
            </a:r>
            <a:endParaRPr lang="en-GB" dirty="0"/>
          </a:p>
          <a:p>
            <a:pPr lvl="1"/>
            <a:r>
              <a:rPr lang="en-GB" dirty="0"/>
              <a:t>For young people or adults experiencing </a:t>
            </a:r>
            <a:r>
              <a:rPr lang="en-GB" b="1" dirty="0"/>
              <a:t>first-episode psychosis</a:t>
            </a:r>
            <a:r>
              <a:rPr lang="en-GB" dirty="0"/>
              <a:t>.</a:t>
            </a:r>
          </a:p>
          <a:p>
            <a:pPr lvl="1"/>
            <a:r>
              <a:rPr lang="en-GB" dirty="0"/>
              <a:t>Aim to reduce long-term impact through intensive early support.</a:t>
            </a:r>
          </a:p>
          <a:p>
            <a:r>
              <a:rPr lang="en-GB" b="1" dirty="0"/>
              <a:t>Assertive Outreach or Recovery Teams</a:t>
            </a:r>
            <a:endParaRPr lang="en-GB" dirty="0"/>
          </a:p>
          <a:p>
            <a:pPr lvl="1"/>
            <a:r>
              <a:rPr lang="en-GB" dirty="0"/>
              <a:t>Provide longer-term, community-based care for people who struggle to engage with mainstream services.</a:t>
            </a:r>
          </a:p>
          <a:p>
            <a:r>
              <a:rPr lang="en-GB" b="1" dirty="0"/>
              <a:t>Home Treatment / Crisis Resolution Teams (CRTs)</a:t>
            </a:r>
            <a:endParaRPr lang="en-GB" dirty="0"/>
          </a:p>
          <a:p>
            <a:pPr lvl="1"/>
            <a:r>
              <a:rPr lang="en-GB" dirty="0"/>
              <a:t>Offer </a:t>
            </a:r>
            <a:r>
              <a:rPr lang="en-GB" b="1" dirty="0"/>
              <a:t>intensive short-term support at home</a:t>
            </a:r>
            <a:r>
              <a:rPr lang="en-GB" dirty="0"/>
              <a:t> as an alternative to hospital admission.</a:t>
            </a:r>
          </a:p>
          <a:p>
            <a:pPr lvl="1"/>
            <a:r>
              <a:rPr lang="en-GB" dirty="0"/>
              <a:t>Typically available 24/7, though response times vary.</a:t>
            </a:r>
          </a:p>
          <a:p>
            <a:br>
              <a:rPr lang="en-GB" dirty="0"/>
            </a:br>
            <a:endParaRPr lang="en-GB" dirty="0"/>
          </a:p>
          <a:p>
            <a:r>
              <a:rPr lang="en-GB" b="1" dirty="0"/>
              <a:t>3. Tertiary Care (Inpatient and Specialist Units)</a:t>
            </a:r>
          </a:p>
          <a:p>
            <a:r>
              <a:rPr lang="en-GB" i="1" dirty="0"/>
              <a:t>For people in acute crisis or with highly complex needs.</a:t>
            </a:r>
            <a:endParaRPr lang="en-GB" dirty="0"/>
          </a:p>
          <a:p>
            <a:r>
              <a:rPr lang="en-GB" b="1" dirty="0"/>
              <a:t>Psychiatric Inpatient Wards / Hospitals</a:t>
            </a:r>
            <a:endParaRPr lang="en-GB" dirty="0"/>
          </a:p>
          <a:p>
            <a:pPr lvl="1"/>
            <a:r>
              <a:rPr lang="en-GB" dirty="0"/>
              <a:t>For people at significant risk to themselves or others.</a:t>
            </a:r>
          </a:p>
          <a:p>
            <a:pPr lvl="1"/>
            <a:r>
              <a:rPr lang="en-GB" dirty="0"/>
              <a:t>May be accessed voluntarily or under the </a:t>
            </a:r>
            <a:r>
              <a:rPr lang="en-GB" b="1" dirty="0"/>
              <a:t>Mental Health Act (sectioning)</a:t>
            </a:r>
            <a:r>
              <a:rPr lang="en-GB" dirty="0"/>
              <a:t>.</a:t>
            </a:r>
          </a:p>
          <a:p>
            <a:pPr lvl="1"/>
            <a:r>
              <a:rPr lang="en-GB" dirty="0"/>
              <a:t>Average stay is often short; can be traumatic or stigmatising experiences.</a:t>
            </a:r>
          </a:p>
          <a:p>
            <a:r>
              <a:rPr lang="en-GB" b="1" dirty="0"/>
              <a:t>Specialist Units</a:t>
            </a:r>
            <a:endParaRPr lang="en-GB" dirty="0"/>
          </a:p>
          <a:p>
            <a:pPr lvl="1"/>
            <a:r>
              <a:rPr lang="en-GB" dirty="0"/>
              <a:t>e.g., Eating disorder units, mother-and-baby units, forensic mental health wards.</a:t>
            </a:r>
          </a:p>
          <a:p>
            <a:br>
              <a:rPr lang="en-GB" dirty="0"/>
            </a:br>
            <a:endParaRPr lang="en-GB" dirty="0"/>
          </a:p>
          <a:p>
            <a:r>
              <a:rPr lang="en-GB" b="1" dirty="0"/>
              <a:t>4. Voluntary &amp; Community Sector (Charities, Peer Support, Social Prescribing)</a:t>
            </a:r>
          </a:p>
          <a:p>
            <a:r>
              <a:rPr lang="en-GB" i="1" dirty="0"/>
              <a:t>Often more accessible, less clinical, and crucial for ongoing support.</a:t>
            </a:r>
            <a:endParaRPr lang="en-GB" dirty="0"/>
          </a:p>
          <a:p>
            <a:r>
              <a:rPr lang="en-GB" b="1" dirty="0"/>
              <a:t>Charities like Mind, Rethink Mental Illness  and Samaritans</a:t>
            </a:r>
            <a:endParaRPr lang="en-GB" dirty="0"/>
          </a:p>
          <a:p>
            <a:pPr lvl="1"/>
            <a:r>
              <a:rPr lang="en-GB" dirty="0"/>
              <a:t>Offer information, peer groups, advocacy, and crisis lines.</a:t>
            </a:r>
          </a:p>
          <a:p>
            <a:pPr lvl="1"/>
            <a:r>
              <a:rPr lang="en-GB" dirty="0"/>
              <a:t>Fill the gaps when statutory services are overstretched.</a:t>
            </a:r>
          </a:p>
          <a:p>
            <a:r>
              <a:rPr lang="en-GB" b="1" dirty="0"/>
              <a:t>Peer Support Groups</a:t>
            </a:r>
            <a:endParaRPr lang="en-GB" dirty="0"/>
          </a:p>
          <a:p>
            <a:pPr lvl="1"/>
            <a:r>
              <a:rPr lang="en-GB" dirty="0"/>
              <a:t>Run by people with lived experience; build confidence, reduce isolation.</a:t>
            </a:r>
          </a:p>
          <a:p>
            <a:r>
              <a:rPr lang="en-GB" b="1" dirty="0"/>
              <a:t>Recovery Colleges &amp; Social Prescribing Schemes</a:t>
            </a:r>
            <a:endParaRPr lang="en-GB" dirty="0"/>
          </a:p>
          <a:p>
            <a:pPr lvl="1"/>
            <a:r>
              <a:rPr lang="en-GB" dirty="0"/>
              <a:t>Provide courses, community activities, volunteering to aid recovery and wellbeing.</a:t>
            </a:r>
          </a:p>
          <a:p>
            <a:r>
              <a:rPr lang="en-GB" b="1" dirty="0"/>
              <a:t>Faith-based or cultural community projects</a:t>
            </a:r>
            <a:endParaRPr lang="en-GB" dirty="0"/>
          </a:p>
          <a:p>
            <a:pPr lvl="1"/>
            <a:r>
              <a:rPr lang="en-GB" dirty="0"/>
              <a:t>Often more approachable for people from diverse backgrounds.</a:t>
            </a:r>
          </a:p>
          <a:p>
            <a:br>
              <a:rPr lang="en-GB" dirty="0"/>
            </a:br>
            <a:endParaRPr lang="en-GB" dirty="0"/>
          </a:p>
          <a:p>
            <a:r>
              <a:rPr lang="en-GB" b="1" dirty="0"/>
              <a:t>5. Crisis &amp; Emergency Support</a:t>
            </a:r>
          </a:p>
          <a:p>
            <a:r>
              <a:rPr lang="en-GB" i="1" dirty="0"/>
              <a:t>For people in immediate distress or at risk of suicide.</a:t>
            </a:r>
            <a:endParaRPr lang="en-GB" dirty="0"/>
          </a:p>
          <a:p>
            <a:r>
              <a:rPr lang="en-GB" b="1" dirty="0"/>
              <a:t>Samaritans (24/7)</a:t>
            </a:r>
            <a:r>
              <a:rPr lang="en-GB" dirty="0"/>
              <a:t> – listening and emotional support.</a:t>
            </a:r>
          </a:p>
          <a:p>
            <a:r>
              <a:rPr lang="en-GB" b="1" dirty="0"/>
              <a:t>NHS 111 (option 2)</a:t>
            </a:r>
            <a:r>
              <a:rPr lang="en-GB" dirty="0"/>
              <a:t> – connects to local mental health crisis lines.</a:t>
            </a:r>
          </a:p>
          <a:p>
            <a:r>
              <a:rPr lang="en-GB" b="1" dirty="0"/>
              <a:t>Local Crisis Cafés / Safe Havens</a:t>
            </a:r>
            <a:r>
              <a:rPr lang="en-GB" dirty="0"/>
              <a:t> – drop-in spaces for people in distress.</a:t>
            </a:r>
          </a:p>
          <a:p>
            <a:r>
              <a:rPr lang="en-GB" b="1" dirty="0"/>
              <a:t>A&amp;E Departments</a:t>
            </a:r>
            <a:r>
              <a:rPr lang="en-GB" dirty="0"/>
              <a:t> – often the only available option out of hours, though not ideal.</a:t>
            </a:r>
          </a:p>
          <a:p>
            <a:r>
              <a:rPr lang="en-GB" b="1" dirty="0"/>
              <a:t>Police / Street Triage Teams</a:t>
            </a:r>
            <a:r>
              <a:rPr lang="en-GB" dirty="0"/>
              <a:t> – joint mental health–police response for crises.</a:t>
            </a:r>
          </a:p>
          <a:p>
            <a:br>
              <a:rPr lang="en-GB" dirty="0"/>
            </a:br>
            <a:endParaRPr lang="en-GB" dirty="0"/>
          </a:p>
          <a:p>
            <a:r>
              <a:rPr lang="en-GB" b="1" dirty="0"/>
              <a:t>6. Private &amp; Digital Services</a:t>
            </a:r>
          </a:p>
          <a:p>
            <a:r>
              <a:rPr lang="en-GB" i="1" dirty="0"/>
              <a:t>Useful but limited by cost and access.</a:t>
            </a:r>
            <a:endParaRPr lang="en-GB" dirty="0"/>
          </a:p>
          <a:p>
            <a:r>
              <a:rPr lang="en-GB" b="1" dirty="0"/>
              <a:t>Private Counselling / Therapy</a:t>
            </a:r>
            <a:r>
              <a:rPr lang="en-GB" dirty="0"/>
              <a:t> – face-to-face or online (e.g. BACP, Counselling Directory).</a:t>
            </a:r>
          </a:p>
          <a:p>
            <a:r>
              <a:rPr lang="en-GB" b="1" dirty="0"/>
              <a:t>Online platforms</a:t>
            </a:r>
            <a:r>
              <a:rPr lang="en-GB" dirty="0"/>
              <a:t> – </a:t>
            </a:r>
            <a:r>
              <a:rPr lang="en-GB" dirty="0" err="1"/>
              <a:t>BetterHelp</a:t>
            </a:r>
            <a:r>
              <a:rPr lang="en-GB" dirty="0"/>
              <a:t>, </a:t>
            </a:r>
            <a:r>
              <a:rPr lang="en-GB" dirty="0" err="1"/>
              <a:t>Kooth</a:t>
            </a:r>
            <a:r>
              <a:rPr lang="en-GB" dirty="0"/>
              <a:t> (for young people), </a:t>
            </a:r>
            <a:r>
              <a:rPr lang="en-GB" dirty="0" err="1"/>
              <a:t>Togetherall</a:t>
            </a:r>
            <a:r>
              <a:rPr lang="en-GB" dirty="0"/>
              <a:t>.</a:t>
            </a:r>
          </a:p>
          <a:p>
            <a:r>
              <a:rPr lang="en-GB" b="1" dirty="0"/>
              <a:t>Employee Assistance Programmes (EAPs)</a:t>
            </a:r>
            <a:r>
              <a:rPr lang="en-GB" dirty="0"/>
              <a:t> – counselling through workplaces.</a:t>
            </a:r>
          </a:p>
          <a:p>
            <a:r>
              <a:rPr lang="en-GB" b="1" dirty="0"/>
              <a:t>Apps for self-help</a:t>
            </a:r>
            <a:r>
              <a:rPr lang="en-GB" dirty="0"/>
              <a:t> – Calm, Headspace, Mindshift (for anxiety), Thrive.</a:t>
            </a:r>
          </a:p>
          <a:p>
            <a:r>
              <a:rPr lang="en-GB" i="1" dirty="0"/>
              <a:t>Barrier:</a:t>
            </a:r>
            <a:r>
              <a:rPr lang="en-GB" dirty="0"/>
              <a:t> affordability and digital exclusion — not everyone can use or trust online help.</a:t>
            </a:r>
          </a:p>
          <a:p>
            <a:endParaRPr lang="en-GB" dirty="0"/>
          </a:p>
        </p:txBody>
      </p:sp>
      <p:sp>
        <p:nvSpPr>
          <p:cNvPr id="4" name="Slide Number Placeholder 3"/>
          <p:cNvSpPr>
            <a:spLocks noGrp="1"/>
          </p:cNvSpPr>
          <p:nvPr>
            <p:ph type="sldNum" sz="quarter" idx="5"/>
          </p:nvPr>
        </p:nvSpPr>
        <p:spPr/>
        <p:txBody>
          <a:bodyPr/>
          <a:lstStyle/>
          <a:p>
            <a:fld id="{65B66E29-C7AC-4D07-8FB5-F3F0432393AD}" type="slidenum">
              <a:rPr lang="en-GB" smtClean="0"/>
              <a:t>6</a:t>
            </a:fld>
            <a:endParaRPr lang="en-GB"/>
          </a:p>
        </p:txBody>
      </p:sp>
    </p:spTree>
    <p:extLst>
      <p:ext uri="{BB962C8B-B14F-4D97-AF65-F5344CB8AC3E}">
        <p14:creationId xmlns:p14="http://schemas.microsoft.com/office/powerpoint/2010/main" val="2739360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Infoline: </a:t>
            </a:r>
            <a:r>
              <a:rPr lang="en-GB" sz="1200" b="0" i="0" u="sng" kern="1200" dirty="0">
                <a:solidFill>
                  <a:schemeClr val="tx1"/>
                </a:solidFill>
                <a:effectLst/>
                <a:latin typeface="+mn-lt"/>
                <a:ea typeface="+mn-ea"/>
                <a:cs typeface="+mn-cs"/>
                <a:hlinkClick r:id="rId3"/>
              </a:rPr>
              <a:t>0300 123 3393</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Ask us about:</a:t>
            </a:r>
          </a:p>
          <a:p>
            <a:r>
              <a:rPr lang="en-GB" sz="1200" b="0" i="0" kern="1200" dirty="0">
                <a:solidFill>
                  <a:schemeClr val="tx1"/>
                </a:solidFill>
                <a:effectLst/>
                <a:latin typeface="+mn-lt"/>
                <a:ea typeface="+mn-ea"/>
                <a:cs typeface="+mn-cs"/>
              </a:rPr>
              <a:t>Mental health problems</a:t>
            </a:r>
          </a:p>
          <a:p>
            <a:r>
              <a:rPr lang="en-GB" sz="1200" b="0" i="0" kern="1200" dirty="0">
                <a:solidFill>
                  <a:schemeClr val="tx1"/>
                </a:solidFill>
                <a:effectLst/>
                <a:latin typeface="+mn-lt"/>
                <a:ea typeface="+mn-ea"/>
                <a:cs typeface="+mn-cs"/>
              </a:rPr>
              <a:t>Where to get help near you</a:t>
            </a:r>
          </a:p>
          <a:p>
            <a:r>
              <a:rPr lang="en-GB" sz="1200" b="0" i="0" kern="1200" dirty="0">
                <a:solidFill>
                  <a:schemeClr val="tx1"/>
                </a:solidFill>
                <a:effectLst/>
                <a:latin typeface="+mn-lt"/>
                <a:ea typeface="+mn-ea"/>
                <a:cs typeface="+mn-cs"/>
              </a:rPr>
              <a:t>Treatment options</a:t>
            </a:r>
          </a:p>
          <a:p>
            <a:r>
              <a:rPr lang="en-GB" sz="1200" b="0" i="0" kern="1200" dirty="0">
                <a:solidFill>
                  <a:schemeClr val="tx1"/>
                </a:solidFill>
                <a:effectLst/>
                <a:latin typeface="+mn-lt"/>
                <a:ea typeface="+mn-ea"/>
                <a:cs typeface="+mn-cs"/>
              </a:rPr>
              <a:t>Advocacy services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Welfare benefits line: </a:t>
            </a:r>
            <a:r>
              <a:rPr lang="en-GB" sz="1200" b="0" i="0" u="sng" kern="1200" dirty="0">
                <a:solidFill>
                  <a:schemeClr val="tx1"/>
                </a:solidFill>
                <a:effectLst/>
                <a:latin typeface="+mn-lt"/>
                <a:ea typeface="+mn-ea"/>
                <a:cs typeface="+mn-cs"/>
                <a:hlinkClick r:id="rId4"/>
              </a:rPr>
              <a:t>0300 222 5782</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Our welfare benefits line supports anyone with mental health problems who is navigating the benefits and welfare system.</a:t>
            </a:r>
          </a:p>
          <a:p>
            <a:r>
              <a:rPr lang="en-GB" sz="1200" b="0" i="0" kern="1200" dirty="0">
                <a:solidFill>
                  <a:schemeClr val="tx1"/>
                </a:solidFill>
                <a:effectLst/>
                <a:latin typeface="+mn-lt"/>
                <a:ea typeface="+mn-ea"/>
                <a:cs typeface="+mn-cs"/>
              </a:rPr>
              <a:t>Ask us about:</a:t>
            </a:r>
          </a:p>
          <a:p>
            <a:r>
              <a:rPr lang="en-GB" sz="1200" b="0" i="0" kern="1200" dirty="0">
                <a:solidFill>
                  <a:schemeClr val="tx1"/>
                </a:solidFill>
                <a:effectLst/>
                <a:latin typeface="+mn-lt"/>
                <a:ea typeface="+mn-ea"/>
                <a:cs typeface="+mn-cs"/>
              </a:rPr>
              <a:t>The benefits you may be entitled to</a:t>
            </a:r>
          </a:p>
          <a:p>
            <a:r>
              <a:rPr lang="en-GB" sz="1200" b="0" i="0" kern="1200" dirty="0">
                <a:solidFill>
                  <a:schemeClr val="tx1"/>
                </a:solidFill>
                <a:effectLst/>
                <a:latin typeface="+mn-lt"/>
                <a:ea typeface="+mn-ea"/>
                <a:cs typeface="+mn-cs"/>
              </a:rPr>
              <a:t>Cost of living support</a:t>
            </a:r>
          </a:p>
          <a:p>
            <a:r>
              <a:rPr lang="en-GB" sz="1200" b="0" i="0" kern="1200" dirty="0">
                <a:solidFill>
                  <a:schemeClr val="tx1"/>
                </a:solidFill>
                <a:effectLst/>
                <a:latin typeface="+mn-lt"/>
                <a:ea typeface="+mn-ea"/>
                <a:cs typeface="+mn-cs"/>
              </a:rPr>
              <a:t>Personal Independent Payment, Universal credit and other types of benefit</a:t>
            </a:r>
          </a:p>
          <a:p>
            <a:r>
              <a:rPr lang="en-GB" sz="1200" b="0" i="0" kern="1200" dirty="0">
                <a:solidFill>
                  <a:schemeClr val="tx1"/>
                </a:solidFill>
                <a:effectLst/>
                <a:latin typeface="+mn-lt"/>
                <a:ea typeface="+mn-ea"/>
                <a:cs typeface="+mn-cs"/>
              </a:rPr>
              <a:t>Benefit appeals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Legal line: </a:t>
            </a:r>
            <a:r>
              <a:rPr lang="en-GB" sz="1200" b="0" i="0" u="sng" kern="1200" dirty="0">
                <a:solidFill>
                  <a:schemeClr val="tx1"/>
                </a:solidFill>
                <a:effectLst/>
                <a:latin typeface="+mn-lt"/>
                <a:ea typeface="+mn-ea"/>
                <a:cs typeface="+mn-cs"/>
                <a:hlinkClick r:id="rId5"/>
              </a:rPr>
              <a:t>0300 466 6463</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Our Legal line offers legal information and general advice on mental health related law in England and Wales.</a:t>
            </a:r>
          </a:p>
          <a:p>
            <a:r>
              <a:rPr lang="en-GB" sz="1200" b="0" i="0" kern="1200" dirty="0">
                <a:solidFill>
                  <a:schemeClr val="tx1"/>
                </a:solidFill>
                <a:effectLst/>
                <a:latin typeface="+mn-lt"/>
                <a:ea typeface="+mn-ea"/>
                <a:cs typeface="+mn-cs"/>
              </a:rPr>
              <a:t>Ask us about:</a:t>
            </a:r>
          </a:p>
          <a:p>
            <a:r>
              <a:rPr lang="en-GB" sz="1200" b="0" i="0" kern="1200" dirty="0">
                <a:solidFill>
                  <a:schemeClr val="tx1"/>
                </a:solidFill>
                <a:effectLst/>
                <a:latin typeface="+mn-lt"/>
                <a:ea typeface="+mn-ea"/>
                <a:cs typeface="+mn-cs"/>
              </a:rPr>
              <a:t>Being detained under the Mental Health Act (sectioning)</a:t>
            </a:r>
          </a:p>
          <a:p>
            <a:r>
              <a:rPr lang="en-GB" sz="1200" b="0" i="0" kern="1200" dirty="0">
                <a:solidFill>
                  <a:schemeClr val="tx1"/>
                </a:solidFill>
                <a:effectLst/>
                <a:latin typeface="+mn-lt"/>
                <a:ea typeface="+mn-ea"/>
                <a:cs typeface="+mn-cs"/>
              </a:rPr>
              <a:t>Mental capacity</a:t>
            </a:r>
          </a:p>
          <a:p>
            <a:r>
              <a:rPr lang="en-GB" sz="1200" b="0" i="0" kern="1200" dirty="0">
                <a:solidFill>
                  <a:schemeClr val="tx1"/>
                </a:solidFill>
                <a:effectLst/>
                <a:latin typeface="+mn-lt"/>
                <a:ea typeface="+mn-ea"/>
                <a:cs typeface="+mn-cs"/>
              </a:rPr>
              <a:t>Community care</a:t>
            </a:r>
          </a:p>
          <a:p>
            <a:r>
              <a:rPr lang="en-GB" sz="1200" b="0" i="0" kern="1200" dirty="0">
                <a:solidFill>
                  <a:schemeClr val="tx1"/>
                </a:solidFill>
                <a:effectLst/>
                <a:latin typeface="+mn-lt"/>
                <a:ea typeface="+mn-ea"/>
                <a:cs typeface="+mn-cs"/>
              </a:rPr>
              <a:t>Discrimination and equality</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Support line: </a:t>
            </a:r>
            <a:r>
              <a:rPr lang="en-GB" sz="1200" b="0" i="0" u="sng" kern="1200" dirty="0">
                <a:solidFill>
                  <a:schemeClr val="tx1"/>
                </a:solidFill>
                <a:effectLst/>
                <a:latin typeface="+mn-lt"/>
                <a:ea typeface="+mn-ea"/>
                <a:cs typeface="+mn-cs"/>
                <a:hlinkClick r:id="rId6"/>
              </a:rPr>
              <a:t>0300 102 1234</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Our support line is a safe space for you to talk about your mental health. Our advisors are trained to listen to you and help you find specialist support if you need it.</a:t>
            </a:r>
          </a:p>
          <a:p>
            <a:r>
              <a:rPr lang="en-GB" sz="1200" b="0" i="0" kern="1200" dirty="0">
                <a:solidFill>
                  <a:schemeClr val="tx1"/>
                </a:solidFill>
                <a:effectLst/>
                <a:latin typeface="+mn-lt"/>
                <a:ea typeface="+mn-ea"/>
                <a:cs typeface="+mn-cs"/>
              </a:rPr>
              <a:t>Talk to us if:</a:t>
            </a:r>
          </a:p>
          <a:p>
            <a:r>
              <a:rPr lang="en-GB" sz="1200" b="0" i="0" kern="1200" dirty="0">
                <a:solidFill>
                  <a:schemeClr val="tx1"/>
                </a:solidFill>
                <a:effectLst/>
                <a:latin typeface="+mn-lt"/>
                <a:ea typeface="+mn-ea"/>
                <a:cs typeface="+mn-cs"/>
              </a:rPr>
              <a:t>You want a safe and confidential place to talk openly about your feelings</a:t>
            </a:r>
          </a:p>
          <a:p>
            <a:r>
              <a:rPr lang="en-GB" sz="1200" b="0" i="0" kern="1200" dirty="0">
                <a:solidFill>
                  <a:schemeClr val="tx1"/>
                </a:solidFill>
                <a:effectLst/>
                <a:latin typeface="+mn-lt"/>
                <a:ea typeface="+mn-ea"/>
                <a:cs typeface="+mn-cs"/>
              </a:rPr>
              <a:t>You want someone to listen to you and help you to find the right steps to take for your mental health</a:t>
            </a:r>
          </a:p>
          <a:p>
            <a:r>
              <a:rPr lang="en-GB" sz="1200" b="0" i="0" kern="1200" dirty="0">
                <a:solidFill>
                  <a:schemeClr val="tx1"/>
                </a:solidFill>
                <a:effectLst/>
                <a:latin typeface="+mn-lt"/>
                <a:ea typeface="+mn-ea"/>
                <a:cs typeface="+mn-cs"/>
              </a:rPr>
              <a:t>You're looking for emotional support for your mental health and wellbeing</a:t>
            </a:r>
          </a:p>
          <a:p>
            <a:endParaRPr lang="en-GB" dirty="0"/>
          </a:p>
        </p:txBody>
      </p:sp>
      <p:sp>
        <p:nvSpPr>
          <p:cNvPr id="4" name="Slide Number Placeholder 3"/>
          <p:cNvSpPr>
            <a:spLocks noGrp="1"/>
          </p:cNvSpPr>
          <p:nvPr>
            <p:ph type="sldNum" sz="quarter" idx="5"/>
          </p:nvPr>
        </p:nvSpPr>
        <p:spPr/>
        <p:txBody>
          <a:bodyPr/>
          <a:lstStyle/>
          <a:p>
            <a:fld id="{65B66E29-C7AC-4D07-8FB5-F3F0432393AD}" type="slidenum">
              <a:rPr lang="en-GB" smtClean="0"/>
              <a:t>7</a:t>
            </a:fld>
            <a:endParaRPr lang="en-GB"/>
          </a:p>
        </p:txBody>
      </p:sp>
    </p:spTree>
    <p:extLst>
      <p:ext uri="{BB962C8B-B14F-4D97-AF65-F5344CB8AC3E}">
        <p14:creationId xmlns:p14="http://schemas.microsoft.com/office/powerpoint/2010/main" val="1247998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Looking after ourselves when we are not feeling ourself can also help us feel better, it can improve our mood, decrease stress and help us to appreciate ourselves more. </a:t>
            </a:r>
          </a:p>
          <a:p>
            <a:r>
              <a:rPr lang="en-GB" dirty="0"/>
              <a:t>Five ways of wellbeing provides some ideas as to how we can look after ourselves. </a:t>
            </a:r>
          </a:p>
        </p:txBody>
      </p:sp>
      <p:sp>
        <p:nvSpPr>
          <p:cNvPr id="4" name="Slide Number Placeholder 3"/>
          <p:cNvSpPr>
            <a:spLocks noGrp="1"/>
          </p:cNvSpPr>
          <p:nvPr>
            <p:ph type="sldNum" sz="quarter" idx="5"/>
          </p:nvPr>
        </p:nvSpPr>
        <p:spPr/>
        <p:txBody>
          <a:bodyPr/>
          <a:lstStyle/>
          <a:p>
            <a:fld id="{D320A1E8-6048-744F-BF8D-D527A8DE2096}" type="slidenum">
              <a:rPr lang="en-US" smtClean="0"/>
              <a:t>8</a:t>
            </a:fld>
            <a:endParaRPr lang="en-US"/>
          </a:p>
        </p:txBody>
      </p:sp>
    </p:spTree>
    <p:extLst>
      <p:ext uri="{BB962C8B-B14F-4D97-AF65-F5344CB8AC3E}">
        <p14:creationId xmlns:p14="http://schemas.microsoft.com/office/powerpoint/2010/main" val="1460429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AUDIENCE to reflect on these 5 ways and think about what they could do for themselves. </a:t>
            </a:r>
          </a:p>
          <a:p>
            <a:pPr rtl="0" fontAlgn="base"/>
            <a:r>
              <a:rPr lang="en-GB" sz="1200" b="1" i="0" u="none" strike="noStrike" kern="1200" dirty="0">
                <a:solidFill>
                  <a:schemeClr val="tx1"/>
                </a:solidFill>
                <a:effectLst/>
                <a:latin typeface="+mn-lt"/>
                <a:ea typeface="+mn-ea"/>
                <a:cs typeface="+mn-cs"/>
              </a:rPr>
              <a:t>Connect</a:t>
            </a:r>
            <a:r>
              <a:rPr lang="en-GB" sz="1200" b="0" i="0" kern="1200" dirty="0">
                <a:solidFill>
                  <a:schemeClr val="tx1"/>
                </a:solidFill>
                <a:effectLst/>
                <a:latin typeface="+mn-lt"/>
                <a:ea typeface="+mn-ea"/>
                <a:cs typeface="+mn-cs"/>
              </a:rPr>
              <a:t>​</a:t>
            </a:r>
          </a:p>
          <a:p>
            <a:pPr rtl="0" fontAlgn="base"/>
            <a:r>
              <a:rPr lang="en-GB" sz="1200" b="0" i="1" u="none" strike="noStrike" kern="1200" dirty="0">
                <a:solidFill>
                  <a:schemeClr val="tx1"/>
                </a:solidFill>
                <a:effectLst/>
                <a:latin typeface="+mn-lt"/>
                <a:ea typeface="+mn-ea"/>
                <a:cs typeface="+mn-cs"/>
              </a:rPr>
              <a:t>(Build relationships with people around you)</a:t>
            </a:r>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Why it helps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Humans are </a:t>
            </a:r>
            <a:r>
              <a:rPr lang="en-GB" sz="1200" b="1" i="0" u="none" strike="noStrike" kern="1200" dirty="0">
                <a:solidFill>
                  <a:schemeClr val="tx1"/>
                </a:solidFill>
                <a:effectLst/>
                <a:latin typeface="+mn-lt"/>
                <a:ea typeface="+mn-ea"/>
                <a:cs typeface="+mn-cs"/>
              </a:rPr>
              <a:t>social mammals</a:t>
            </a:r>
            <a:r>
              <a:rPr lang="en-GB" sz="1200" b="0" i="0" u="none" strike="noStrike" kern="1200" dirty="0">
                <a:solidFill>
                  <a:schemeClr val="tx1"/>
                </a:solidFill>
                <a:effectLst/>
                <a:latin typeface="+mn-lt"/>
                <a:ea typeface="+mn-ea"/>
                <a:cs typeface="+mn-cs"/>
              </a:rPr>
              <a:t>. Our nervous systems regulate best in safe relationships.</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Biological effects: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Increases </a:t>
            </a:r>
            <a:r>
              <a:rPr lang="en-GB" sz="1200" b="1" i="0" u="none" strike="noStrike" kern="1200" dirty="0">
                <a:solidFill>
                  <a:schemeClr val="tx1"/>
                </a:solidFill>
                <a:effectLst/>
                <a:latin typeface="+mn-lt"/>
                <a:ea typeface="+mn-ea"/>
                <a:cs typeface="+mn-cs"/>
              </a:rPr>
              <a:t>oxytocin</a:t>
            </a:r>
            <a:r>
              <a:rPr lang="en-GB" sz="1200" b="0" i="0" u="none" strike="noStrike" kern="1200" dirty="0">
                <a:solidFill>
                  <a:schemeClr val="tx1"/>
                </a:solidFill>
                <a:effectLst/>
                <a:latin typeface="+mn-lt"/>
                <a:ea typeface="+mn-ea"/>
                <a:cs typeface="+mn-cs"/>
              </a:rPr>
              <a:t> (calming, bonding hormone)</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Reduces </a:t>
            </a:r>
            <a:r>
              <a:rPr lang="en-GB" sz="1200" b="1" i="0" u="none" strike="noStrike" kern="1200" dirty="0">
                <a:solidFill>
                  <a:schemeClr val="tx1"/>
                </a:solidFill>
                <a:effectLst/>
                <a:latin typeface="+mn-lt"/>
                <a:ea typeface="+mn-ea"/>
                <a:cs typeface="+mn-cs"/>
              </a:rPr>
              <a:t>cortisol</a:t>
            </a:r>
            <a:r>
              <a:rPr lang="en-GB" sz="1200" b="0" i="0" u="none" strike="noStrike" kern="1200" dirty="0">
                <a:solidFill>
                  <a:schemeClr val="tx1"/>
                </a:solidFill>
                <a:effectLst/>
                <a:latin typeface="+mn-lt"/>
                <a:ea typeface="+mn-ea"/>
                <a:cs typeface="+mn-cs"/>
              </a:rPr>
              <a:t> (stress hormone)</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Activates the parasympathetic (“rest and digest”) nervous system</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Psychological effects: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Increases sense of </a:t>
            </a:r>
            <a:r>
              <a:rPr lang="en-GB" sz="1200" b="1" i="0" u="none" strike="noStrike" kern="1200" dirty="0">
                <a:solidFill>
                  <a:schemeClr val="tx1"/>
                </a:solidFill>
                <a:effectLst/>
                <a:latin typeface="+mn-lt"/>
                <a:ea typeface="+mn-ea"/>
                <a:cs typeface="+mn-cs"/>
              </a:rPr>
              <a:t>belonging and safety</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Buffers against anxiety and depression</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Helps us process emotions through shared meaning</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Bottom line:</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Connection tells your brain: </a:t>
            </a:r>
            <a:r>
              <a:rPr lang="en-GB" sz="1200" b="0" i="1" u="none" strike="noStrike" kern="1200" dirty="0">
                <a:solidFill>
                  <a:schemeClr val="tx1"/>
                </a:solidFill>
                <a:effectLst/>
                <a:latin typeface="+mn-lt"/>
                <a:ea typeface="+mn-ea"/>
                <a:cs typeface="+mn-cs"/>
              </a:rPr>
              <a:t>I am safe; I matter.</a:t>
            </a:r>
            <a:r>
              <a:rPr lang="en-GB" sz="1200" b="0" i="0" kern="1200" dirty="0">
                <a:solidFill>
                  <a:schemeClr val="tx1"/>
                </a:solidFill>
                <a:effectLst/>
                <a:latin typeface="+mn-lt"/>
                <a:ea typeface="+mn-ea"/>
                <a:cs typeface="+mn-cs"/>
              </a:rPr>
              <a:t>​</a:t>
            </a:r>
          </a:p>
          <a:p>
            <a:endParaRPr lang="en-GB" dirty="0"/>
          </a:p>
        </p:txBody>
      </p:sp>
      <p:sp>
        <p:nvSpPr>
          <p:cNvPr id="4" name="Slide Number Placeholder 3"/>
          <p:cNvSpPr>
            <a:spLocks noGrp="1"/>
          </p:cNvSpPr>
          <p:nvPr>
            <p:ph type="sldNum" sz="quarter" idx="5"/>
          </p:nvPr>
        </p:nvSpPr>
        <p:spPr/>
        <p:txBody>
          <a:bodyPr/>
          <a:lstStyle/>
          <a:p>
            <a:fld id="{D320A1E8-6048-744F-BF8D-D527A8DE2096}" type="slidenum">
              <a:rPr lang="en-US" smtClean="0"/>
              <a:t>10</a:t>
            </a:fld>
            <a:endParaRPr lang="en-US"/>
          </a:p>
        </p:txBody>
      </p:sp>
    </p:spTree>
    <p:extLst>
      <p:ext uri="{BB962C8B-B14F-4D97-AF65-F5344CB8AC3E}">
        <p14:creationId xmlns:p14="http://schemas.microsoft.com/office/powerpoint/2010/main" val="1732617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A39A3-BA20-8E77-6A71-00E159B58F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931EE0-F205-D465-990E-6A6EF575A6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0CA33F-5E2C-C1F5-DBE6-34BF7F30E879}"/>
              </a:ext>
            </a:extLst>
          </p:cNvPr>
          <p:cNvSpPr>
            <a:spLocks noGrp="1"/>
          </p:cNvSpPr>
          <p:nvPr>
            <p:ph type="body" idx="1"/>
          </p:nvPr>
        </p:nvSpPr>
        <p:spPr/>
        <p:txBody>
          <a:bodyPr/>
          <a:lstStyle/>
          <a:p>
            <a:r>
              <a:rPr lang="en-GB" dirty="0"/>
              <a:t>Encourage AUDIENCE to reflect on these 5 ways and think about what they could do for themselves. </a:t>
            </a:r>
          </a:p>
          <a:p>
            <a:pPr rtl="0" fontAlgn="base"/>
            <a:r>
              <a:rPr lang="en-GB" sz="1200" b="1" i="0" u="none" strike="noStrike" kern="1200" dirty="0">
                <a:solidFill>
                  <a:schemeClr val="tx1"/>
                </a:solidFill>
                <a:effectLst/>
                <a:latin typeface="+mn-lt"/>
                <a:ea typeface="+mn-ea"/>
                <a:cs typeface="+mn-cs"/>
              </a:rPr>
              <a:t>Be Active</a:t>
            </a:r>
            <a:r>
              <a:rPr lang="en-GB" sz="1200" b="0" i="0" kern="1200" dirty="0">
                <a:solidFill>
                  <a:schemeClr val="tx1"/>
                </a:solidFill>
                <a:effectLst/>
                <a:latin typeface="+mn-lt"/>
                <a:ea typeface="+mn-ea"/>
                <a:cs typeface="+mn-cs"/>
              </a:rPr>
              <a:t>​</a:t>
            </a:r>
          </a:p>
          <a:p>
            <a:pPr rtl="0" fontAlgn="base"/>
            <a:r>
              <a:rPr lang="en-GB" sz="1200" b="0" i="1" u="none" strike="noStrike" kern="1200" dirty="0">
                <a:solidFill>
                  <a:schemeClr val="tx1"/>
                </a:solidFill>
                <a:effectLst/>
                <a:latin typeface="+mn-lt"/>
                <a:ea typeface="+mn-ea"/>
                <a:cs typeface="+mn-cs"/>
              </a:rPr>
              <a:t>(Move your body regularly)</a:t>
            </a:r>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Why it helps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Movement is one of the fastest ways to influence mood because it directly affects brain chemistry.</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Biological effects: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Releases </a:t>
            </a:r>
            <a:r>
              <a:rPr lang="en-GB" sz="1200" b="1" i="0" u="none" strike="noStrike" kern="1200" dirty="0">
                <a:solidFill>
                  <a:schemeClr val="tx1"/>
                </a:solidFill>
                <a:effectLst/>
                <a:latin typeface="+mn-lt"/>
                <a:ea typeface="+mn-ea"/>
                <a:cs typeface="+mn-cs"/>
              </a:rPr>
              <a:t>endorphins</a:t>
            </a:r>
            <a:r>
              <a:rPr lang="en-GB" sz="1200" b="0" i="0" u="none" strike="noStrike" kern="1200" dirty="0">
                <a:solidFill>
                  <a:schemeClr val="tx1"/>
                </a:solidFill>
                <a:effectLst/>
                <a:latin typeface="+mn-lt"/>
                <a:ea typeface="+mn-ea"/>
                <a:cs typeface="+mn-cs"/>
              </a:rPr>
              <a:t> (natural painkillers)</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Increases </a:t>
            </a:r>
            <a:r>
              <a:rPr lang="en-GB" sz="1200" b="1" i="0" u="none" strike="noStrike" kern="1200" dirty="0">
                <a:solidFill>
                  <a:schemeClr val="tx1"/>
                </a:solidFill>
                <a:effectLst/>
                <a:latin typeface="+mn-lt"/>
                <a:ea typeface="+mn-ea"/>
                <a:cs typeface="+mn-cs"/>
              </a:rPr>
              <a:t>dopamine and serotonin</a:t>
            </a:r>
            <a:r>
              <a:rPr lang="en-GB" sz="1200" b="0" i="0" u="none" strike="noStrike" kern="1200" dirty="0">
                <a:solidFill>
                  <a:schemeClr val="tx1"/>
                </a:solidFill>
                <a:effectLst/>
                <a:latin typeface="+mn-lt"/>
                <a:ea typeface="+mn-ea"/>
                <a:cs typeface="+mn-cs"/>
              </a:rPr>
              <a:t> (motivation and mood)</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Improves sleep and reduces inflammation</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Psychological effects:</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Improves self-efficacy (“I can do things”)</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Breaks cycles of rumination</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Regulates stress and anxiety</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Bottom line:</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Movement resets the nervous system and improves emotional balance.</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endParaRPr lang="en-GB" dirty="0"/>
          </a:p>
        </p:txBody>
      </p:sp>
      <p:sp>
        <p:nvSpPr>
          <p:cNvPr id="4" name="Slide Number Placeholder 3">
            <a:extLst>
              <a:ext uri="{FF2B5EF4-FFF2-40B4-BE49-F238E27FC236}">
                <a16:creationId xmlns:a16="http://schemas.microsoft.com/office/drawing/2014/main" id="{4E3E9C25-A456-A4FD-D334-8B90787FF386}"/>
              </a:ext>
            </a:extLst>
          </p:cNvPr>
          <p:cNvSpPr>
            <a:spLocks noGrp="1"/>
          </p:cNvSpPr>
          <p:nvPr>
            <p:ph type="sldNum" sz="quarter" idx="5"/>
          </p:nvPr>
        </p:nvSpPr>
        <p:spPr/>
        <p:txBody>
          <a:bodyPr/>
          <a:lstStyle/>
          <a:p>
            <a:fld id="{D320A1E8-6048-744F-BF8D-D527A8DE2096}" type="slidenum">
              <a:rPr lang="en-US" smtClean="0"/>
              <a:t>11</a:t>
            </a:fld>
            <a:endParaRPr lang="en-US"/>
          </a:p>
        </p:txBody>
      </p:sp>
    </p:spTree>
    <p:extLst>
      <p:ext uri="{BB962C8B-B14F-4D97-AF65-F5344CB8AC3E}">
        <p14:creationId xmlns:p14="http://schemas.microsoft.com/office/powerpoint/2010/main" val="3572753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DA316-A8B6-64BB-C646-CCE889821C8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4A33F87-44E1-3114-94CE-7A1107A88B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30E28228-D923-B134-80B1-2131FFB67188}"/>
              </a:ext>
            </a:extLst>
          </p:cNvPr>
          <p:cNvSpPr>
            <a:spLocks noGrp="1"/>
          </p:cNvSpPr>
          <p:nvPr>
            <p:ph type="dt" sz="half" idx="10"/>
          </p:nvPr>
        </p:nvSpPr>
        <p:spPr/>
        <p:txBody>
          <a:bodyPr/>
          <a:lstStyle/>
          <a:p>
            <a:fld id="{A57C2EEC-4131-4D06-9414-8731E216FF73}" type="datetimeFigureOut">
              <a:rPr lang="en-GB" smtClean="0"/>
              <a:t>12/09/2026</a:t>
            </a:fld>
            <a:endParaRPr lang="en-GB"/>
          </a:p>
        </p:txBody>
      </p:sp>
      <p:sp>
        <p:nvSpPr>
          <p:cNvPr id="5" name="Footer Placeholder 4">
            <a:extLst>
              <a:ext uri="{FF2B5EF4-FFF2-40B4-BE49-F238E27FC236}">
                <a16:creationId xmlns:a16="http://schemas.microsoft.com/office/drawing/2014/main" id="{2515F39C-16B5-0333-4D52-DAFFCF90A3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9FA637-BFC9-B07C-E5FA-1ED27B4ABAE6}"/>
              </a:ext>
            </a:extLst>
          </p:cNvPr>
          <p:cNvSpPr>
            <a:spLocks noGrp="1"/>
          </p:cNvSpPr>
          <p:nvPr>
            <p:ph type="sldNum" sz="quarter" idx="12"/>
          </p:nvPr>
        </p:nvSpPr>
        <p:spPr/>
        <p:txBody>
          <a:bodyPr/>
          <a:lstStyle/>
          <a:p>
            <a:fld id="{71C8DE03-1EF8-4EA6-AAFC-7EFB8B34BC8C}" type="slidenum">
              <a:rPr lang="en-GB" smtClean="0"/>
              <a:t>‹#›</a:t>
            </a:fld>
            <a:endParaRPr lang="en-GB"/>
          </a:p>
        </p:txBody>
      </p:sp>
    </p:spTree>
    <p:extLst>
      <p:ext uri="{BB962C8B-B14F-4D97-AF65-F5344CB8AC3E}">
        <p14:creationId xmlns:p14="http://schemas.microsoft.com/office/powerpoint/2010/main" val="2806542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20FC1-607B-AE77-33F3-2B06FB200E4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BA36AF5-6925-935C-8859-1D9733FF1BE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8B89142-9E19-A067-B959-B6B6EB86D288}"/>
              </a:ext>
            </a:extLst>
          </p:cNvPr>
          <p:cNvSpPr>
            <a:spLocks noGrp="1"/>
          </p:cNvSpPr>
          <p:nvPr>
            <p:ph type="dt" sz="half" idx="10"/>
          </p:nvPr>
        </p:nvSpPr>
        <p:spPr/>
        <p:txBody>
          <a:bodyPr/>
          <a:lstStyle/>
          <a:p>
            <a:fld id="{A57C2EEC-4131-4D06-9414-8731E216FF73}" type="datetimeFigureOut">
              <a:rPr lang="en-GB" smtClean="0"/>
              <a:t>12/09/2026</a:t>
            </a:fld>
            <a:endParaRPr lang="en-GB"/>
          </a:p>
        </p:txBody>
      </p:sp>
      <p:sp>
        <p:nvSpPr>
          <p:cNvPr id="5" name="Footer Placeholder 4">
            <a:extLst>
              <a:ext uri="{FF2B5EF4-FFF2-40B4-BE49-F238E27FC236}">
                <a16:creationId xmlns:a16="http://schemas.microsoft.com/office/drawing/2014/main" id="{05A847D0-79BE-A863-652E-C1A536ABD1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5F94D0-7DE8-1FCB-3247-2E848EACAB9E}"/>
              </a:ext>
            </a:extLst>
          </p:cNvPr>
          <p:cNvSpPr>
            <a:spLocks noGrp="1"/>
          </p:cNvSpPr>
          <p:nvPr>
            <p:ph type="sldNum" sz="quarter" idx="12"/>
          </p:nvPr>
        </p:nvSpPr>
        <p:spPr/>
        <p:txBody>
          <a:bodyPr/>
          <a:lstStyle/>
          <a:p>
            <a:fld id="{71C8DE03-1EF8-4EA6-AAFC-7EFB8B34BC8C}" type="slidenum">
              <a:rPr lang="en-GB" smtClean="0"/>
              <a:t>‹#›</a:t>
            </a:fld>
            <a:endParaRPr lang="en-GB"/>
          </a:p>
        </p:txBody>
      </p:sp>
    </p:spTree>
    <p:extLst>
      <p:ext uri="{BB962C8B-B14F-4D97-AF65-F5344CB8AC3E}">
        <p14:creationId xmlns:p14="http://schemas.microsoft.com/office/powerpoint/2010/main" val="2453383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512BA8-4D49-A6A0-5A4D-2E2A0C3EFFE0}"/>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625E2A2-6F52-DC55-43A8-044726CD000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36593EE-C1B0-2E04-E37B-CC2E9E52DA9D}"/>
              </a:ext>
            </a:extLst>
          </p:cNvPr>
          <p:cNvSpPr>
            <a:spLocks noGrp="1"/>
          </p:cNvSpPr>
          <p:nvPr>
            <p:ph type="dt" sz="half" idx="10"/>
          </p:nvPr>
        </p:nvSpPr>
        <p:spPr/>
        <p:txBody>
          <a:bodyPr/>
          <a:lstStyle/>
          <a:p>
            <a:fld id="{A57C2EEC-4131-4D06-9414-8731E216FF73}" type="datetimeFigureOut">
              <a:rPr lang="en-GB" smtClean="0"/>
              <a:t>12/09/2026</a:t>
            </a:fld>
            <a:endParaRPr lang="en-GB"/>
          </a:p>
        </p:txBody>
      </p:sp>
      <p:sp>
        <p:nvSpPr>
          <p:cNvPr id="5" name="Footer Placeholder 4">
            <a:extLst>
              <a:ext uri="{FF2B5EF4-FFF2-40B4-BE49-F238E27FC236}">
                <a16:creationId xmlns:a16="http://schemas.microsoft.com/office/drawing/2014/main" id="{1A825906-7B88-78CC-2F7B-3B43D00405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636B18-200D-535A-5BF0-24DA2BF9EF49}"/>
              </a:ext>
            </a:extLst>
          </p:cNvPr>
          <p:cNvSpPr>
            <a:spLocks noGrp="1"/>
          </p:cNvSpPr>
          <p:nvPr>
            <p:ph type="sldNum" sz="quarter" idx="12"/>
          </p:nvPr>
        </p:nvSpPr>
        <p:spPr/>
        <p:txBody>
          <a:bodyPr/>
          <a:lstStyle/>
          <a:p>
            <a:fld id="{71C8DE03-1EF8-4EA6-AAFC-7EFB8B34BC8C}" type="slidenum">
              <a:rPr lang="en-GB" smtClean="0"/>
              <a:t>‹#›</a:t>
            </a:fld>
            <a:endParaRPr lang="en-GB"/>
          </a:p>
        </p:txBody>
      </p:sp>
    </p:spTree>
    <p:extLst>
      <p:ext uri="{BB962C8B-B14F-4D97-AF65-F5344CB8AC3E}">
        <p14:creationId xmlns:p14="http://schemas.microsoft.com/office/powerpoint/2010/main" val="15111633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 blue - change logo">
    <p:spTree>
      <p:nvGrpSpPr>
        <p:cNvPr id="1" name=""/>
        <p:cNvGrpSpPr/>
        <p:nvPr/>
      </p:nvGrpSpPr>
      <p:grpSpPr>
        <a:xfrm>
          <a:off x="0" y="0"/>
          <a:ext cx="0" cy="0"/>
          <a:chOff x="0" y="0"/>
          <a:chExt cx="0" cy="0"/>
        </a:xfrm>
      </p:grpSpPr>
      <p:pic>
        <p:nvPicPr>
          <p:cNvPr id="10" name="Picture 9" descr="A close - up of a rope&#10;&#10;Description automatically generated with low confidence">
            <a:extLst>
              <a:ext uri="{FF2B5EF4-FFF2-40B4-BE49-F238E27FC236}">
                <a16:creationId xmlns:a16="http://schemas.microsoft.com/office/drawing/2014/main" id="{4AE373A4-858B-EE49-A9E2-E514FD14324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786"/>
            <a:ext cx="12263717" cy="6854429"/>
          </a:xfrm>
          <a:prstGeom prst="rect">
            <a:avLst/>
          </a:prstGeom>
        </p:spPr>
      </p:pic>
      <p:sp>
        <p:nvSpPr>
          <p:cNvPr id="2" name="Title 1"/>
          <p:cNvSpPr>
            <a:spLocks noGrp="1"/>
          </p:cNvSpPr>
          <p:nvPr>
            <p:ph type="ctrTitle" hasCustomPrompt="1"/>
          </p:nvPr>
        </p:nvSpPr>
        <p:spPr>
          <a:xfrm>
            <a:off x="642899" y="1891003"/>
            <a:ext cx="9144000" cy="1618959"/>
          </a:xfrm>
        </p:spPr>
        <p:txBody>
          <a:bodyPr anchor="b"/>
          <a:lstStyle>
            <a:lvl1pPr algn="l">
              <a:defRPr sz="5067" spc="-133" baseline="0">
                <a:solidFill>
                  <a:schemeClr val="bg1"/>
                </a:solidFill>
              </a:defRPr>
            </a:lvl1pPr>
          </a:lstStyle>
          <a:p>
            <a:r>
              <a:rPr lang="en-GB" dirty="0"/>
              <a:t>Click to add title</a:t>
            </a:r>
            <a:endParaRPr lang="en-US" dirty="0"/>
          </a:p>
        </p:txBody>
      </p:sp>
      <p:sp>
        <p:nvSpPr>
          <p:cNvPr id="3" name="Subtitle 2"/>
          <p:cNvSpPr>
            <a:spLocks noGrp="1"/>
          </p:cNvSpPr>
          <p:nvPr>
            <p:ph type="subTitle" idx="1" hasCustomPrompt="1"/>
          </p:nvPr>
        </p:nvSpPr>
        <p:spPr>
          <a:xfrm>
            <a:off x="642899" y="3611533"/>
            <a:ext cx="9144000" cy="681280"/>
          </a:xfrm>
        </p:spPr>
        <p:txBody>
          <a:bodyPr>
            <a:noAutofit/>
          </a:bodyPr>
          <a:lstStyle>
            <a:lvl1pPr marL="0" indent="0" algn="l">
              <a:buNone/>
              <a:defRPr sz="3733" spc="-27" baseline="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Click to add subtitle or delete box</a:t>
            </a:r>
            <a:endParaRPr lang="en-US" dirty="0"/>
          </a:p>
        </p:txBody>
      </p:sp>
      <p:sp>
        <p:nvSpPr>
          <p:cNvPr id="8" name="Picture Placeholder 2">
            <a:extLst>
              <a:ext uri="{FF2B5EF4-FFF2-40B4-BE49-F238E27FC236}">
                <a16:creationId xmlns:a16="http://schemas.microsoft.com/office/drawing/2014/main" id="{BE9B6EBE-C174-4646-AA25-A073E2523196}"/>
              </a:ext>
            </a:extLst>
          </p:cNvPr>
          <p:cNvSpPr>
            <a:spLocks noGrp="1"/>
          </p:cNvSpPr>
          <p:nvPr>
            <p:ph type="pic" sz="quarter" idx="10" hasCustomPrompt="1"/>
          </p:nvPr>
        </p:nvSpPr>
        <p:spPr>
          <a:xfrm>
            <a:off x="424575" y="413950"/>
            <a:ext cx="2909564" cy="1477053"/>
          </a:xfrm>
        </p:spPr>
        <p:txBody>
          <a:bodyPr/>
          <a:lstStyle>
            <a:lvl1pPr marL="0" indent="0" algn="ctr">
              <a:buFont typeface="Arial" panose="020B0604020202020204" pitchFamily="34" charset="0"/>
              <a:buNone/>
              <a:defRPr>
                <a:solidFill>
                  <a:schemeClr val="bg1"/>
                </a:solidFill>
              </a:defRPr>
            </a:lvl1pPr>
          </a:lstStyle>
          <a:p>
            <a:r>
              <a:rPr lang="en-US" dirty="0"/>
              <a:t>Click to insert </a:t>
            </a:r>
            <a:br>
              <a:rPr lang="en-US" dirty="0"/>
            </a:br>
            <a:r>
              <a:rPr lang="en-US" dirty="0"/>
              <a:t>your logo</a:t>
            </a:r>
          </a:p>
        </p:txBody>
      </p:sp>
    </p:spTree>
    <p:extLst>
      <p:ext uri="{BB962C8B-B14F-4D97-AF65-F5344CB8AC3E}">
        <p14:creationId xmlns:p14="http://schemas.microsoft.com/office/powerpoint/2010/main" val="213300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F6737A09-9954-47D9-BECF-B2945707DE7D}"/>
              </a:ext>
            </a:extLst>
          </p:cNvPr>
          <p:cNvSpPr>
            <a:spLocks noGrp="1"/>
          </p:cNvSpPr>
          <p:nvPr>
            <p:ph type="body" sz="quarter" idx="12"/>
          </p:nvPr>
        </p:nvSpPr>
        <p:spPr>
          <a:xfrm>
            <a:off x="0" y="0"/>
            <a:ext cx="12192000" cy="6858000"/>
          </a:xfrm>
          <a:solidFill>
            <a:schemeClr val="accent5"/>
          </a:solidFill>
        </p:spPr>
        <p:txBody>
          <a:bodyPr>
            <a:normAutofit/>
          </a:bodyPr>
          <a:lstStyle>
            <a:lvl1pPr marL="0" indent="0">
              <a:buFontTx/>
              <a:buNone/>
              <a:defRPr sz="485">
                <a:solidFill>
                  <a:schemeClr val="accent5">
                    <a:alpha val="0"/>
                  </a:schemeClr>
                </a:solidFill>
              </a:defRPr>
            </a:lvl1pPr>
          </a:lstStyle>
          <a:p>
            <a:pPr lvl="0"/>
            <a:r>
              <a:rPr lang="en-US"/>
              <a:t>Click to edit Master text styles</a:t>
            </a:r>
          </a:p>
        </p:txBody>
      </p:sp>
      <p:sp>
        <p:nvSpPr>
          <p:cNvPr id="6" name="Text Placeholder 5">
            <a:extLst>
              <a:ext uri="{FF2B5EF4-FFF2-40B4-BE49-F238E27FC236}">
                <a16:creationId xmlns:a16="http://schemas.microsoft.com/office/drawing/2014/main" id="{FA05260F-D647-40DA-AE97-A9BC476C031F}"/>
              </a:ext>
            </a:extLst>
          </p:cNvPr>
          <p:cNvSpPr>
            <a:spLocks noGrp="1"/>
          </p:cNvSpPr>
          <p:nvPr>
            <p:ph type="body" sz="quarter" idx="10" hasCustomPrompt="1"/>
          </p:nvPr>
        </p:nvSpPr>
        <p:spPr>
          <a:xfrm>
            <a:off x="0" y="521881"/>
            <a:ext cx="12192000" cy="559908"/>
          </a:xfrm>
        </p:spPr>
        <p:txBody>
          <a:bodyPr wrap="square" lIns="0" tIns="0" rIns="0" bIns="0" anchor="t" anchorCtr="0">
            <a:spAutoFit/>
          </a:bodyPr>
          <a:lstStyle>
            <a:lvl1pPr marL="0" indent="0" algn="ctr">
              <a:lnSpc>
                <a:spcPct val="100000"/>
              </a:lnSpc>
              <a:spcBef>
                <a:spcPts val="0"/>
              </a:spcBef>
              <a:buFontTx/>
              <a:buNone/>
              <a:defRPr sz="3517"/>
            </a:lvl1pPr>
            <a:lvl2pPr algn="ctr">
              <a:defRPr/>
            </a:lvl2pPr>
            <a:lvl3pPr algn="ctr">
              <a:defRPr/>
            </a:lvl3pPr>
            <a:lvl4pPr algn="ctr">
              <a:defRPr/>
            </a:lvl4pPr>
            <a:lvl5pPr algn="ctr">
              <a:defRPr/>
            </a:lvl5pPr>
          </a:lstStyle>
          <a:p>
            <a:pPr lvl="0"/>
            <a:r>
              <a:rPr lang="en-US" dirty="0"/>
              <a:t>Enter slide title here</a:t>
            </a:r>
            <a:endParaRPr lang="en-GB" dirty="0"/>
          </a:p>
        </p:txBody>
      </p:sp>
    </p:spTree>
    <p:extLst>
      <p:ext uri="{BB962C8B-B14F-4D97-AF65-F5344CB8AC3E}">
        <p14:creationId xmlns:p14="http://schemas.microsoft.com/office/powerpoint/2010/main" val="94509066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vider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F6737A09-9954-47D9-BECF-B2945707DE7D}"/>
              </a:ext>
            </a:extLst>
          </p:cNvPr>
          <p:cNvSpPr>
            <a:spLocks noGrp="1"/>
          </p:cNvSpPr>
          <p:nvPr>
            <p:ph type="body" sz="quarter" idx="12" hasCustomPrompt="1"/>
          </p:nvPr>
        </p:nvSpPr>
        <p:spPr>
          <a:xfrm>
            <a:off x="0" y="0"/>
            <a:ext cx="12192000" cy="6858000"/>
          </a:xfrm>
          <a:solidFill>
            <a:schemeClr val="accent5"/>
          </a:solidFill>
        </p:spPr>
        <p:txBody>
          <a:bodyPr>
            <a:normAutofit/>
          </a:bodyPr>
          <a:lstStyle>
            <a:lvl1pPr marL="0" indent="0">
              <a:buFontTx/>
              <a:buNone/>
              <a:defRPr sz="485">
                <a:solidFill>
                  <a:schemeClr val="accent5">
                    <a:alpha val="0"/>
                  </a:schemeClr>
                </a:solidFill>
              </a:defRPr>
            </a:lvl1pPr>
          </a:lstStyle>
          <a:p>
            <a:pPr lvl="0"/>
            <a:r>
              <a:rPr lang="en-GB" dirty="0" err="1"/>
              <a:t>sddczxc</a:t>
            </a:r>
            <a:endParaRPr lang="en-GB" dirty="0"/>
          </a:p>
        </p:txBody>
      </p:sp>
      <p:sp>
        <p:nvSpPr>
          <p:cNvPr id="6" name="Text Placeholder 5">
            <a:extLst>
              <a:ext uri="{FF2B5EF4-FFF2-40B4-BE49-F238E27FC236}">
                <a16:creationId xmlns:a16="http://schemas.microsoft.com/office/drawing/2014/main" id="{FA05260F-D647-40DA-AE97-A9BC476C031F}"/>
              </a:ext>
            </a:extLst>
          </p:cNvPr>
          <p:cNvSpPr>
            <a:spLocks noGrp="1"/>
          </p:cNvSpPr>
          <p:nvPr>
            <p:ph type="body" sz="quarter" idx="10" hasCustomPrompt="1"/>
          </p:nvPr>
        </p:nvSpPr>
        <p:spPr>
          <a:xfrm>
            <a:off x="976187" y="2131942"/>
            <a:ext cx="10239624" cy="2572155"/>
          </a:xfrm>
        </p:spPr>
        <p:txBody>
          <a:bodyPr wrap="square" lIns="0" tIns="0" rIns="0" bIns="0" anchor="ctr" anchorCtr="0">
            <a:spAutoFit/>
          </a:bodyPr>
          <a:lstStyle>
            <a:lvl1pPr marL="0" indent="0" algn="ctr">
              <a:lnSpc>
                <a:spcPts val="10006"/>
              </a:lnSpc>
              <a:spcBef>
                <a:spcPts val="0"/>
              </a:spcBef>
              <a:buFontTx/>
              <a:buNone/>
              <a:defRPr sz="8732"/>
            </a:lvl1pPr>
            <a:lvl2pPr algn="ctr">
              <a:defRPr/>
            </a:lvl2pPr>
            <a:lvl3pPr algn="ctr">
              <a:defRPr/>
            </a:lvl3pPr>
            <a:lvl4pPr algn="ctr">
              <a:defRPr/>
            </a:lvl4pPr>
            <a:lvl5pPr algn="ctr">
              <a:defRPr/>
            </a:lvl5pPr>
          </a:lstStyle>
          <a:p>
            <a:pPr lvl="0"/>
            <a:r>
              <a:rPr lang="en-US" dirty="0"/>
              <a:t>Enter section title here</a:t>
            </a:r>
            <a:endParaRPr lang="en-GB" dirty="0"/>
          </a:p>
        </p:txBody>
      </p:sp>
    </p:spTree>
    <p:extLst>
      <p:ext uri="{BB962C8B-B14F-4D97-AF65-F5344CB8AC3E}">
        <p14:creationId xmlns:p14="http://schemas.microsoft.com/office/powerpoint/2010/main" val="4204831568"/>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ext, supersquiggle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61506" y="161732"/>
            <a:ext cx="8649393" cy="1523635"/>
          </a:xfrm>
        </p:spPr>
        <p:txBody>
          <a:bodyPr/>
          <a:lstStyle/>
          <a:p>
            <a:r>
              <a:rPr lang="en-GB" dirty="0"/>
              <a:t>Click to add title</a:t>
            </a:r>
            <a:endParaRPr lang="en-US" dirty="0"/>
          </a:p>
        </p:txBody>
      </p:sp>
      <p:pic>
        <p:nvPicPr>
          <p:cNvPr id="9" name="Picture 8">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609567" y="1085"/>
            <a:ext cx="3582432" cy="5076819"/>
          </a:xfrm>
          <a:prstGeom prst="rect">
            <a:avLst/>
          </a:prstGeom>
        </p:spPr>
      </p:pic>
      <p:sp>
        <p:nvSpPr>
          <p:cNvPr id="5" name="Content Placeholder 2">
            <a:extLst>
              <a:ext uri="{FF2B5EF4-FFF2-40B4-BE49-F238E27FC236}">
                <a16:creationId xmlns:a16="http://schemas.microsoft.com/office/drawing/2014/main" id="{30B2B29D-4B74-C749-B43A-20A2F467D855}"/>
              </a:ext>
            </a:extLst>
          </p:cNvPr>
          <p:cNvSpPr>
            <a:spLocks noGrp="1"/>
          </p:cNvSpPr>
          <p:nvPr>
            <p:ph idx="1" hasCustomPrompt="1"/>
          </p:nvPr>
        </p:nvSpPr>
        <p:spPr>
          <a:xfrm>
            <a:off x="661505" y="1847100"/>
            <a:ext cx="9092739" cy="4329864"/>
          </a:xfrm>
        </p:spPr>
        <p:txBody>
          <a:bodyPr/>
          <a:lstStyle>
            <a:lvl1pPr marL="357708" indent="-347125" defTabSz="1439964">
              <a:buSzPct val="100000"/>
              <a:buFontTx/>
              <a:buBlip>
                <a:blip r:embed="rId3"/>
              </a:buBlip>
              <a:tabLst>
                <a:tab pos="1439297" algn="l"/>
              </a:tabLst>
              <a:defRPr/>
            </a:lvl1pPr>
            <a:lvl2pPr marL="774681" indent="-380990" defTabSz="1439964">
              <a:buSzPct val="100000"/>
              <a:buFontTx/>
              <a:buBlip>
                <a:blip r:embed="rId3"/>
              </a:buBlip>
              <a:tabLst>
                <a:tab pos="1439297" algn="l"/>
              </a:tabLst>
              <a:defRPr sz="2133"/>
            </a:lvl2pPr>
            <a:lvl3pPr marL="1198003" indent="-338658" defTabSz="1439964">
              <a:buSzPct val="100000"/>
              <a:buFontTx/>
              <a:buBlip>
                <a:blip r:embed="rId3"/>
              </a:buBlip>
              <a:tabLst>
                <a:tab pos="1439297" algn="l"/>
              </a:tabLst>
              <a:defRPr sz="1867"/>
            </a:lvl3pPr>
            <a:lvl4pPr marL="1663658" indent="-380990" defTabSz="1439964">
              <a:buSzPct val="100000"/>
              <a:buFontTx/>
              <a:buBlip>
                <a:blip r:embed="rId3"/>
              </a:buBlip>
              <a:tabLst>
                <a:tab pos="1439297" algn="l"/>
              </a:tabLst>
              <a:defRPr sz="1600"/>
            </a:lvl4pPr>
            <a:lvl5pPr marL="2086981" indent="-338658" defTabSz="1439964">
              <a:buSzPct val="100000"/>
              <a:buFontTx/>
              <a:buBlip>
                <a:blip r:embed="rId3"/>
              </a:buBlip>
              <a:tabLst>
                <a:tab pos="1439297" algn="l"/>
              </a:tabLst>
              <a:defRPr sz="16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8128348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supersquiggle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61508" y="161733"/>
            <a:ext cx="8649393" cy="1523635"/>
          </a:xfrm>
        </p:spPr>
        <p:txBody>
          <a:bodyPr/>
          <a:lstStyle/>
          <a:p>
            <a:r>
              <a:rPr lang="en-GB" dirty="0"/>
              <a:t>Click to add title</a:t>
            </a:r>
            <a:endParaRPr lang="en-US" dirty="0"/>
          </a:p>
        </p:txBody>
      </p:sp>
      <p:pic>
        <p:nvPicPr>
          <p:cNvPr id="9" name="Picture 8" descr="A picture containing loop knot, connector&#10;&#10;Description automatically generated">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86126" y="1"/>
            <a:ext cx="3605876" cy="5112212"/>
          </a:xfrm>
          <a:prstGeom prst="rect">
            <a:avLst/>
          </a:prstGeom>
        </p:spPr>
      </p:pic>
      <p:sp>
        <p:nvSpPr>
          <p:cNvPr id="5" name="Content Placeholder 2">
            <a:extLst>
              <a:ext uri="{FF2B5EF4-FFF2-40B4-BE49-F238E27FC236}">
                <a16:creationId xmlns:a16="http://schemas.microsoft.com/office/drawing/2014/main" id="{649FE77F-09CF-8845-A8B8-DA6652A17A42}"/>
              </a:ext>
            </a:extLst>
          </p:cNvPr>
          <p:cNvSpPr>
            <a:spLocks noGrp="1"/>
          </p:cNvSpPr>
          <p:nvPr>
            <p:ph idx="1" hasCustomPrompt="1"/>
          </p:nvPr>
        </p:nvSpPr>
        <p:spPr>
          <a:xfrm>
            <a:off x="661505" y="1847100"/>
            <a:ext cx="9092739" cy="432986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57885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ubsection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811" y="3572"/>
            <a:ext cx="12174379" cy="6854429"/>
          </a:xfrm>
          <a:prstGeom prst="rect">
            <a:avLst/>
          </a:prstGeom>
          <a:solidFill>
            <a:schemeClr val="accent3"/>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642899" y="819631"/>
            <a:ext cx="9144000" cy="5122689"/>
          </a:xfrm>
        </p:spPr>
        <p:txBody>
          <a:bodyPr anchor="ctr"/>
          <a:lstStyle>
            <a:lvl1pPr algn="l">
              <a:defRPr sz="3800" spc="-100" baseline="0">
                <a:solidFill>
                  <a:schemeClr val="tx2"/>
                </a:solidFill>
              </a:defRPr>
            </a:lvl1pPr>
          </a:lstStyle>
          <a:p>
            <a:r>
              <a:rPr lang="en-GB" dirty="0"/>
              <a:t>Click to add title</a:t>
            </a:r>
            <a:endParaRPr lang="en-US" dirty="0"/>
          </a:p>
        </p:txBody>
      </p:sp>
    </p:spTree>
    <p:extLst>
      <p:ext uri="{BB962C8B-B14F-4D97-AF65-F5344CB8AC3E}">
        <p14:creationId xmlns:p14="http://schemas.microsoft.com/office/powerpoint/2010/main" val="283765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7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2" y="0"/>
            <a:ext cx="633700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626169" y="155018"/>
            <a:ext cx="5115415" cy="1532243"/>
          </a:xfrm>
          <a:prstGeom prst="rect">
            <a:avLst/>
          </a:prstGeom>
        </p:spPr>
        <p:txBody>
          <a:bodyPr/>
          <a:lstStyle>
            <a:lvl1pPr>
              <a:defRPr sz="3200">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626169" y="1825625"/>
            <a:ext cx="5115415" cy="4494804"/>
          </a:xfrm>
          <a:prstGeom prst="rect">
            <a:avLst/>
          </a:prstGeom>
        </p:spPr>
        <p:txBody>
          <a:bodyPr/>
          <a:lstStyle>
            <a:lvl1pPr marL="268288" indent="-260350" defTabSz="1080000">
              <a:buSzPct val="100000"/>
              <a:buFontTx/>
              <a:buBlip>
                <a:blip r:embed="rId2"/>
              </a:buBlip>
              <a:tabLst>
                <a:tab pos="1079500" algn="l"/>
              </a:tabLst>
              <a:defRPr>
                <a:solidFill>
                  <a:sysClr val="windowText" lastClr="000000"/>
                </a:solidFill>
              </a:defRPr>
            </a:lvl1pPr>
            <a:lvl2pPr marL="581025" indent="-285750" defTabSz="1080000">
              <a:buSzPct val="100000"/>
              <a:buFontTx/>
              <a:buBlip>
                <a:blip r:embed="rId2"/>
              </a:buBlip>
              <a:tabLst>
                <a:tab pos="1079500" algn="l"/>
              </a:tabLst>
              <a:defRPr>
                <a:solidFill>
                  <a:sysClr val="windowText" lastClr="000000"/>
                </a:solidFill>
              </a:defRPr>
            </a:lvl2pPr>
            <a:lvl3pPr marL="762000" indent="-285750" defTabSz="1080000">
              <a:buSzPct val="100000"/>
              <a:buFontTx/>
              <a:buBlip>
                <a:blip r:embed="rId2"/>
              </a:buBlip>
              <a:tabLst>
                <a:tab pos="1079500" algn="l"/>
              </a:tabLst>
              <a:defRPr>
                <a:solidFill>
                  <a:sysClr val="windowText" lastClr="000000"/>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337004" y="0"/>
            <a:ext cx="5854997" cy="68580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3974753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11708-88C4-C3E3-3261-574A89EEBBB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E32B882-4CBB-9B9A-ABBF-218C519554F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2EDE3A3-6990-0D0F-6C0F-DBE4E16847FD}"/>
              </a:ext>
            </a:extLst>
          </p:cNvPr>
          <p:cNvSpPr>
            <a:spLocks noGrp="1"/>
          </p:cNvSpPr>
          <p:nvPr>
            <p:ph type="dt" sz="half" idx="10"/>
          </p:nvPr>
        </p:nvSpPr>
        <p:spPr/>
        <p:txBody>
          <a:bodyPr/>
          <a:lstStyle/>
          <a:p>
            <a:fld id="{A57C2EEC-4131-4D06-9414-8731E216FF73}" type="datetimeFigureOut">
              <a:rPr lang="en-GB" smtClean="0"/>
              <a:t>12/09/2026</a:t>
            </a:fld>
            <a:endParaRPr lang="en-GB"/>
          </a:p>
        </p:txBody>
      </p:sp>
      <p:sp>
        <p:nvSpPr>
          <p:cNvPr id="5" name="Footer Placeholder 4">
            <a:extLst>
              <a:ext uri="{FF2B5EF4-FFF2-40B4-BE49-F238E27FC236}">
                <a16:creationId xmlns:a16="http://schemas.microsoft.com/office/drawing/2014/main" id="{41112E6D-DE65-5088-01B3-143D8B63B7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DFDAFC-0746-ED6E-02B1-2FC7CB289BED}"/>
              </a:ext>
            </a:extLst>
          </p:cNvPr>
          <p:cNvSpPr>
            <a:spLocks noGrp="1"/>
          </p:cNvSpPr>
          <p:nvPr>
            <p:ph type="sldNum" sz="quarter" idx="12"/>
          </p:nvPr>
        </p:nvSpPr>
        <p:spPr/>
        <p:txBody>
          <a:bodyPr/>
          <a:lstStyle/>
          <a:p>
            <a:fld id="{71C8DE03-1EF8-4EA6-AAFC-7EFB8B34BC8C}" type="slidenum">
              <a:rPr lang="en-GB" smtClean="0"/>
              <a:t>‹#›</a:t>
            </a:fld>
            <a:endParaRPr lang="en-GB"/>
          </a:p>
        </p:txBody>
      </p:sp>
    </p:spTree>
    <p:extLst>
      <p:ext uri="{BB962C8B-B14F-4D97-AF65-F5344CB8AC3E}">
        <p14:creationId xmlns:p14="http://schemas.microsoft.com/office/powerpoint/2010/main" val="141583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2E395-A695-F6C2-093A-4ACDFBD6827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EFD74629-01EA-5012-9920-C5E59C02D0F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E824567-0482-EF16-DFDB-DBBB2DFCD15B}"/>
              </a:ext>
            </a:extLst>
          </p:cNvPr>
          <p:cNvSpPr>
            <a:spLocks noGrp="1"/>
          </p:cNvSpPr>
          <p:nvPr>
            <p:ph type="dt" sz="half" idx="10"/>
          </p:nvPr>
        </p:nvSpPr>
        <p:spPr/>
        <p:txBody>
          <a:bodyPr/>
          <a:lstStyle/>
          <a:p>
            <a:fld id="{A57C2EEC-4131-4D06-9414-8731E216FF73}" type="datetimeFigureOut">
              <a:rPr lang="en-GB" smtClean="0"/>
              <a:t>12/09/2026</a:t>
            </a:fld>
            <a:endParaRPr lang="en-GB"/>
          </a:p>
        </p:txBody>
      </p:sp>
      <p:sp>
        <p:nvSpPr>
          <p:cNvPr id="5" name="Footer Placeholder 4">
            <a:extLst>
              <a:ext uri="{FF2B5EF4-FFF2-40B4-BE49-F238E27FC236}">
                <a16:creationId xmlns:a16="http://schemas.microsoft.com/office/drawing/2014/main" id="{BC6CDA6F-C6A2-FCED-C869-5649722062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0B0E82-9CF1-5E8A-F0A0-086250FF5E44}"/>
              </a:ext>
            </a:extLst>
          </p:cNvPr>
          <p:cNvSpPr>
            <a:spLocks noGrp="1"/>
          </p:cNvSpPr>
          <p:nvPr>
            <p:ph type="sldNum" sz="quarter" idx="12"/>
          </p:nvPr>
        </p:nvSpPr>
        <p:spPr/>
        <p:txBody>
          <a:bodyPr/>
          <a:lstStyle/>
          <a:p>
            <a:fld id="{71C8DE03-1EF8-4EA6-AAFC-7EFB8B34BC8C}" type="slidenum">
              <a:rPr lang="en-GB" smtClean="0"/>
              <a:t>‹#›</a:t>
            </a:fld>
            <a:endParaRPr lang="en-GB"/>
          </a:p>
        </p:txBody>
      </p:sp>
    </p:spTree>
    <p:extLst>
      <p:ext uri="{BB962C8B-B14F-4D97-AF65-F5344CB8AC3E}">
        <p14:creationId xmlns:p14="http://schemas.microsoft.com/office/powerpoint/2010/main" val="1295413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0B71F-C087-543E-3A27-18440EF6218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BB81863-38F9-F888-DEF3-4C6D1437C6A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382DF7F-7E27-4D47-F70C-9C68B265F26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403EBE6-C97C-020E-DEAC-438E0D1D494D}"/>
              </a:ext>
            </a:extLst>
          </p:cNvPr>
          <p:cNvSpPr>
            <a:spLocks noGrp="1"/>
          </p:cNvSpPr>
          <p:nvPr>
            <p:ph type="dt" sz="half" idx="10"/>
          </p:nvPr>
        </p:nvSpPr>
        <p:spPr/>
        <p:txBody>
          <a:bodyPr/>
          <a:lstStyle/>
          <a:p>
            <a:fld id="{A57C2EEC-4131-4D06-9414-8731E216FF73}" type="datetimeFigureOut">
              <a:rPr lang="en-GB" smtClean="0"/>
              <a:t>12/09/2026</a:t>
            </a:fld>
            <a:endParaRPr lang="en-GB"/>
          </a:p>
        </p:txBody>
      </p:sp>
      <p:sp>
        <p:nvSpPr>
          <p:cNvPr id="6" name="Footer Placeholder 5">
            <a:extLst>
              <a:ext uri="{FF2B5EF4-FFF2-40B4-BE49-F238E27FC236}">
                <a16:creationId xmlns:a16="http://schemas.microsoft.com/office/drawing/2014/main" id="{6218E334-CCEE-A950-3C4D-934856513A0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501F53-2256-3296-E047-41D88B6D855C}"/>
              </a:ext>
            </a:extLst>
          </p:cNvPr>
          <p:cNvSpPr>
            <a:spLocks noGrp="1"/>
          </p:cNvSpPr>
          <p:nvPr>
            <p:ph type="sldNum" sz="quarter" idx="12"/>
          </p:nvPr>
        </p:nvSpPr>
        <p:spPr/>
        <p:txBody>
          <a:bodyPr/>
          <a:lstStyle/>
          <a:p>
            <a:fld id="{71C8DE03-1EF8-4EA6-AAFC-7EFB8B34BC8C}" type="slidenum">
              <a:rPr lang="en-GB" smtClean="0"/>
              <a:t>‹#›</a:t>
            </a:fld>
            <a:endParaRPr lang="en-GB"/>
          </a:p>
        </p:txBody>
      </p:sp>
    </p:spTree>
    <p:extLst>
      <p:ext uri="{BB962C8B-B14F-4D97-AF65-F5344CB8AC3E}">
        <p14:creationId xmlns:p14="http://schemas.microsoft.com/office/powerpoint/2010/main" val="2115284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2DE87-E415-8834-EA6C-0C2E19F279F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C0125454-8780-E93D-0CFC-F2639B819A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B94692E-B469-3063-2D74-DA9B06F37AB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41155A9-659E-70D1-D9F3-09A8C3072F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8B6361A-2EF6-7A7C-C969-A6B93D4A522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CAAA9C99-6B75-550C-D3B6-37013C1793DE}"/>
              </a:ext>
            </a:extLst>
          </p:cNvPr>
          <p:cNvSpPr>
            <a:spLocks noGrp="1"/>
          </p:cNvSpPr>
          <p:nvPr>
            <p:ph type="dt" sz="half" idx="10"/>
          </p:nvPr>
        </p:nvSpPr>
        <p:spPr/>
        <p:txBody>
          <a:bodyPr/>
          <a:lstStyle/>
          <a:p>
            <a:fld id="{A57C2EEC-4131-4D06-9414-8731E216FF73}" type="datetimeFigureOut">
              <a:rPr lang="en-GB" smtClean="0"/>
              <a:t>12/09/2026</a:t>
            </a:fld>
            <a:endParaRPr lang="en-GB"/>
          </a:p>
        </p:txBody>
      </p:sp>
      <p:sp>
        <p:nvSpPr>
          <p:cNvPr id="8" name="Footer Placeholder 7">
            <a:extLst>
              <a:ext uri="{FF2B5EF4-FFF2-40B4-BE49-F238E27FC236}">
                <a16:creationId xmlns:a16="http://schemas.microsoft.com/office/drawing/2014/main" id="{E6F51875-AAD8-2466-E452-EB5474153EE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B7E117-3620-297A-0D1B-A587DF360E1D}"/>
              </a:ext>
            </a:extLst>
          </p:cNvPr>
          <p:cNvSpPr>
            <a:spLocks noGrp="1"/>
          </p:cNvSpPr>
          <p:nvPr>
            <p:ph type="sldNum" sz="quarter" idx="12"/>
          </p:nvPr>
        </p:nvSpPr>
        <p:spPr/>
        <p:txBody>
          <a:bodyPr/>
          <a:lstStyle/>
          <a:p>
            <a:fld id="{71C8DE03-1EF8-4EA6-AAFC-7EFB8B34BC8C}" type="slidenum">
              <a:rPr lang="en-GB" smtClean="0"/>
              <a:t>‹#›</a:t>
            </a:fld>
            <a:endParaRPr lang="en-GB"/>
          </a:p>
        </p:txBody>
      </p:sp>
    </p:spTree>
    <p:extLst>
      <p:ext uri="{BB962C8B-B14F-4D97-AF65-F5344CB8AC3E}">
        <p14:creationId xmlns:p14="http://schemas.microsoft.com/office/powerpoint/2010/main" val="648229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E8400-434E-B125-A368-3D05C1AAA789}"/>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6F1CB63E-FDB3-EA12-FA65-8F348179900C}"/>
              </a:ext>
            </a:extLst>
          </p:cNvPr>
          <p:cNvSpPr>
            <a:spLocks noGrp="1"/>
          </p:cNvSpPr>
          <p:nvPr>
            <p:ph type="dt" sz="half" idx="10"/>
          </p:nvPr>
        </p:nvSpPr>
        <p:spPr/>
        <p:txBody>
          <a:bodyPr/>
          <a:lstStyle/>
          <a:p>
            <a:fld id="{A57C2EEC-4131-4D06-9414-8731E216FF73}" type="datetimeFigureOut">
              <a:rPr lang="en-GB" smtClean="0"/>
              <a:t>12/09/2026</a:t>
            </a:fld>
            <a:endParaRPr lang="en-GB"/>
          </a:p>
        </p:txBody>
      </p:sp>
      <p:sp>
        <p:nvSpPr>
          <p:cNvPr id="4" name="Footer Placeholder 3">
            <a:extLst>
              <a:ext uri="{FF2B5EF4-FFF2-40B4-BE49-F238E27FC236}">
                <a16:creationId xmlns:a16="http://schemas.microsoft.com/office/drawing/2014/main" id="{A8885CD8-B7C5-118F-8710-4E2E6B8B632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C8EF1A4-0681-8BA0-A585-311407B86528}"/>
              </a:ext>
            </a:extLst>
          </p:cNvPr>
          <p:cNvSpPr>
            <a:spLocks noGrp="1"/>
          </p:cNvSpPr>
          <p:nvPr>
            <p:ph type="sldNum" sz="quarter" idx="12"/>
          </p:nvPr>
        </p:nvSpPr>
        <p:spPr/>
        <p:txBody>
          <a:bodyPr/>
          <a:lstStyle/>
          <a:p>
            <a:fld id="{71C8DE03-1EF8-4EA6-AAFC-7EFB8B34BC8C}" type="slidenum">
              <a:rPr lang="en-GB" smtClean="0"/>
              <a:t>‹#›</a:t>
            </a:fld>
            <a:endParaRPr lang="en-GB"/>
          </a:p>
        </p:txBody>
      </p:sp>
    </p:spTree>
    <p:extLst>
      <p:ext uri="{BB962C8B-B14F-4D97-AF65-F5344CB8AC3E}">
        <p14:creationId xmlns:p14="http://schemas.microsoft.com/office/powerpoint/2010/main" val="630593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222413-34BA-0A05-DACD-5681EA909ABC}"/>
              </a:ext>
            </a:extLst>
          </p:cNvPr>
          <p:cNvSpPr>
            <a:spLocks noGrp="1"/>
          </p:cNvSpPr>
          <p:nvPr>
            <p:ph type="dt" sz="half" idx="10"/>
          </p:nvPr>
        </p:nvSpPr>
        <p:spPr/>
        <p:txBody>
          <a:bodyPr/>
          <a:lstStyle/>
          <a:p>
            <a:fld id="{A57C2EEC-4131-4D06-9414-8731E216FF73}" type="datetimeFigureOut">
              <a:rPr lang="en-GB" smtClean="0"/>
              <a:t>12/09/2026</a:t>
            </a:fld>
            <a:endParaRPr lang="en-GB"/>
          </a:p>
        </p:txBody>
      </p:sp>
      <p:sp>
        <p:nvSpPr>
          <p:cNvPr id="3" name="Footer Placeholder 2">
            <a:extLst>
              <a:ext uri="{FF2B5EF4-FFF2-40B4-BE49-F238E27FC236}">
                <a16:creationId xmlns:a16="http://schemas.microsoft.com/office/drawing/2014/main" id="{454A9B3E-0D80-B17E-8B6E-51ACD81F81F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1B96B68-B911-04B1-D8DB-A7C3C4E865B1}"/>
              </a:ext>
            </a:extLst>
          </p:cNvPr>
          <p:cNvSpPr>
            <a:spLocks noGrp="1"/>
          </p:cNvSpPr>
          <p:nvPr>
            <p:ph type="sldNum" sz="quarter" idx="12"/>
          </p:nvPr>
        </p:nvSpPr>
        <p:spPr/>
        <p:txBody>
          <a:bodyPr/>
          <a:lstStyle/>
          <a:p>
            <a:fld id="{71C8DE03-1EF8-4EA6-AAFC-7EFB8B34BC8C}" type="slidenum">
              <a:rPr lang="en-GB" smtClean="0"/>
              <a:t>‹#›</a:t>
            </a:fld>
            <a:endParaRPr lang="en-GB"/>
          </a:p>
        </p:txBody>
      </p:sp>
    </p:spTree>
    <p:extLst>
      <p:ext uri="{BB962C8B-B14F-4D97-AF65-F5344CB8AC3E}">
        <p14:creationId xmlns:p14="http://schemas.microsoft.com/office/powerpoint/2010/main" val="455197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5DD5F-73D9-E99D-6A0D-D74A11824B1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AD3C2AD-D8F1-C39D-07C6-363188A69E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0277E56-C5C5-54BB-21F7-18E0D75AB7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9DEF7CA-276A-F698-092B-383944914DE0}"/>
              </a:ext>
            </a:extLst>
          </p:cNvPr>
          <p:cNvSpPr>
            <a:spLocks noGrp="1"/>
          </p:cNvSpPr>
          <p:nvPr>
            <p:ph type="dt" sz="half" idx="10"/>
          </p:nvPr>
        </p:nvSpPr>
        <p:spPr/>
        <p:txBody>
          <a:bodyPr/>
          <a:lstStyle/>
          <a:p>
            <a:fld id="{A57C2EEC-4131-4D06-9414-8731E216FF73}" type="datetimeFigureOut">
              <a:rPr lang="en-GB" smtClean="0"/>
              <a:t>12/09/2026</a:t>
            </a:fld>
            <a:endParaRPr lang="en-GB"/>
          </a:p>
        </p:txBody>
      </p:sp>
      <p:sp>
        <p:nvSpPr>
          <p:cNvPr id="6" name="Footer Placeholder 5">
            <a:extLst>
              <a:ext uri="{FF2B5EF4-FFF2-40B4-BE49-F238E27FC236}">
                <a16:creationId xmlns:a16="http://schemas.microsoft.com/office/drawing/2014/main" id="{56C80153-D714-4CE0-13F3-DD747D7B39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777044-2C29-8542-1BCC-4670915F46A5}"/>
              </a:ext>
            </a:extLst>
          </p:cNvPr>
          <p:cNvSpPr>
            <a:spLocks noGrp="1"/>
          </p:cNvSpPr>
          <p:nvPr>
            <p:ph type="sldNum" sz="quarter" idx="12"/>
          </p:nvPr>
        </p:nvSpPr>
        <p:spPr/>
        <p:txBody>
          <a:bodyPr/>
          <a:lstStyle/>
          <a:p>
            <a:fld id="{71C8DE03-1EF8-4EA6-AAFC-7EFB8B34BC8C}" type="slidenum">
              <a:rPr lang="en-GB" smtClean="0"/>
              <a:t>‹#›</a:t>
            </a:fld>
            <a:endParaRPr lang="en-GB"/>
          </a:p>
        </p:txBody>
      </p:sp>
    </p:spTree>
    <p:extLst>
      <p:ext uri="{BB962C8B-B14F-4D97-AF65-F5344CB8AC3E}">
        <p14:creationId xmlns:p14="http://schemas.microsoft.com/office/powerpoint/2010/main" val="1929061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20407-A878-FD8F-4CC0-A4570F2B93A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9EED1103-E7E6-30C4-5F3E-BB42D0886C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689E452-D502-121F-6B04-7F85C994F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B762D36-81BB-D8C0-992F-0CC483C798A5}"/>
              </a:ext>
            </a:extLst>
          </p:cNvPr>
          <p:cNvSpPr>
            <a:spLocks noGrp="1"/>
          </p:cNvSpPr>
          <p:nvPr>
            <p:ph type="dt" sz="half" idx="10"/>
          </p:nvPr>
        </p:nvSpPr>
        <p:spPr/>
        <p:txBody>
          <a:bodyPr/>
          <a:lstStyle/>
          <a:p>
            <a:fld id="{A57C2EEC-4131-4D06-9414-8731E216FF73}" type="datetimeFigureOut">
              <a:rPr lang="en-GB" smtClean="0"/>
              <a:t>12/09/2026</a:t>
            </a:fld>
            <a:endParaRPr lang="en-GB"/>
          </a:p>
        </p:txBody>
      </p:sp>
      <p:sp>
        <p:nvSpPr>
          <p:cNvPr id="6" name="Footer Placeholder 5">
            <a:extLst>
              <a:ext uri="{FF2B5EF4-FFF2-40B4-BE49-F238E27FC236}">
                <a16:creationId xmlns:a16="http://schemas.microsoft.com/office/drawing/2014/main" id="{47A7B373-D48E-E189-1BC2-0CABD12213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B035E46-D63F-6879-72CD-5CA2AA5F95A1}"/>
              </a:ext>
            </a:extLst>
          </p:cNvPr>
          <p:cNvSpPr>
            <a:spLocks noGrp="1"/>
          </p:cNvSpPr>
          <p:nvPr>
            <p:ph type="sldNum" sz="quarter" idx="12"/>
          </p:nvPr>
        </p:nvSpPr>
        <p:spPr/>
        <p:txBody>
          <a:bodyPr/>
          <a:lstStyle/>
          <a:p>
            <a:fld id="{71C8DE03-1EF8-4EA6-AAFC-7EFB8B34BC8C}" type="slidenum">
              <a:rPr lang="en-GB" smtClean="0"/>
              <a:t>‹#›</a:t>
            </a:fld>
            <a:endParaRPr lang="en-GB"/>
          </a:p>
        </p:txBody>
      </p:sp>
    </p:spTree>
    <p:extLst>
      <p:ext uri="{BB962C8B-B14F-4D97-AF65-F5344CB8AC3E}">
        <p14:creationId xmlns:p14="http://schemas.microsoft.com/office/powerpoint/2010/main" val="138379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5617BB-0A57-1A59-F1E9-0DD86BA5C2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54294E37-23AE-109A-0CD7-E33A68767D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C10281F-FF38-7B35-3AE5-3605422D0C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57C2EEC-4131-4D06-9414-8731E216FF73}" type="datetimeFigureOut">
              <a:rPr lang="en-GB" smtClean="0"/>
              <a:t>12/09/2026</a:t>
            </a:fld>
            <a:endParaRPr lang="en-GB"/>
          </a:p>
        </p:txBody>
      </p:sp>
      <p:sp>
        <p:nvSpPr>
          <p:cNvPr id="5" name="Footer Placeholder 4">
            <a:extLst>
              <a:ext uri="{FF2B5EF4-FFF2-40B4-BE49-F238E27FC236}">
                <a16:creationId xmlns:a16="http://schemas.microsoft.com/office/drawing/2014/main" id="{E5654C51-C996-4351-0633-F44C363BD2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5EF5DF8-9FD0-9ED2-7527-6BED521264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1C8DE03-1EF8-4EA6-AAFC-7EFB8B34BC8C}" type="slidenum">
              <a:rPr lang="en-GB" smtClean="0"/>
              <a:t>‹#›</a:t>
            </a:fld>
            <a:endParaRPr lang="en-GB"/>
          </a:p>
        </p:txBody>
      </p:sp>
    </p:spTree>
    <p:extLst>
      <p:ext uri="{BB962C8B-B14F-4D97-AF65-F5344CB8AC3E}">
        <p14:creationId xmlns:p14="http://schemas.microsoft.com/office/powerpoint/2010/main" val="22962502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6" r:id="rId17"/>
    <p:sldLayoutId id="2147483667"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482608-D894-D959-71B2-956C8A470C86}"/>
              </a:ext>
            </a:extLst>
          </p:cNvPr>
          <p:cNvSpPr txBox="1">
            <a:spLocks/>
          </p:cNvSpPr>
          <p:nvPr/>
        </p:nvSpPr>
        <p:spPr>
          <a:xfrm>
            <a:off x="642899" y="3124206"/>
            <a:ext cx="9144000" cy="1909763"/>
          </a:xfrm>
          <a:prstGeom prst="rect">
            <a:avLst/>
          </a:prstGeom>
        </p:spPr>
        <p:txBody>
          <a:bodyPr vert="horz" lIns="91440" tIns="45720" rIns="91440" bIns="45720" rtlCol="0" anchor="b" anchorCtr="0">
            <a:noAutofit/>
          </a:bodyPr>
          <a:lstStyle>
            <a:lvl1pPr algn="l" defTabSz="914377" rtl="0" eaLnBrk="1" latinLnBrk="0" hangingPunct="1">
              <a:lnSpc>
                <a:spcPct val="90000"/>
              </a:lnSpc>
              <a:spcBef>
                <a:spcPct val="0"/>
              </a:spcBef>
              <a:buNone/>
              <a:defRPr sz="4800" b="1" i="0" kern="1200">
                <a:solidFill>
                  <a:schemeClr val="tx2"/>
                </a:solidFill>
                <a:latin typeface="Mind Meridian" panose="020B0803030507020204" pitchFamily="34" charset="77"/>
                <a:ea typeface="+mj-ea"/>
                <a:cs typeface="Mind Meridian" panose="020B0803030507020204" pitchFamily="34" charset="77"/>
              </a:defRPr>
            </a:lvl1pPr>
          </a:lstStyle>
          <a:p>
            <a:endParaRPr lang="en-US" dirty="0"/>
          </a:p>
        </p:txBody>
      </p:sp>
      <p:pic>
        <p:nvPicPr>
          <p:cNvPr id="17" name="Picture 16" descr="A black background with white text&#10;&#10;Description automatically generated">
            <a:extLst>
              <a:ext uri="{FF2B5EF4-FFF2-40B4-BE49-F238E27FC236}">
                <a16:creationId xmlns:a16="http://schemas.microsoft.com/office/drawing/2014/main" id="{95AC4276-A3BD-776D-2FD1-D009E0F17C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479" y="654383"/>
            <a:ext cx="5733300" cy="2953518"/>
          </a:xfrm>
          <a:prstGeom prst="rect">
            <a:avLst/>
          </a:prstGeom>
        </p:spPr>
      </p:pic>
    </p:spTree>
    <p:extLst>
      <p:ext uri="{BB962C8B-B14F-4D97-AF65-F5344CB8AC3E}">
        <p14:creationId xmlns:p14="http://schemas.microsoft.com/office/powerpoint/2010/main" val="98485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246D48D-1357-66A4-1378-4CC14EBAFEBB}"/>
              </a:ext>
            </a:extLst>
          </p:cNvPr>
          <p:cNvPicPr>
            <a:picLocks noChangeAspect="1"/>
          </p:cNvPicPr>
          <p:nvPr/>
        </p:nvPicPr>
        <p:blipFill>
          <a:blip r:embed="rId3"/>
          <a:stretch>
            <a:fillRect/>
          </a:stretch>
        </p:blipFill>
        <p:spPr>
          <a:xfrm>
            <a:off x="1577087" y="2121278"/>
            <a:ext cx="2328781" cy="1870007"/>
          </a:xfrm>
          <a:prstGeom prst="rect">
            <a:avLst/>
          </a:prstGeom>
        </p:spPr>
      </p:pic>
      <p:sp>
        <p:nvSpPr>
          <p:cNvPr id="4" name="Content Placeholder 3">
            <a:extLst>
              <a:ext uri="{FF2B5EF4-FFF2-40B4-BE49-F238E27FC236}">
                <a16:creationId xmlns:a16="http://schemas.microsoft.com/office/drawing/2014/main" id="{76A401BE-D10B-31AC-1AFC-75573C16F948}"/>
              </a:ext>
            </a:extLst>
          </p:cNvPr>
          <p:cNvSpPr txBox="1">
            <a:spLocks noGrp="1"/>
          </p:cNvSpPr>
          <p:nvPr>
            <p:ph idx="1"/>
          </p:nvPr>
        </p:nvSpPr>
        <p:spPr>
          <a:xfrm>
            <a:off x="3883742" y="2073458"/>
            <a:ext cx="6865374" cy="4261679"/>
          </a:xfrm>
          <a:prstGeom prst="rect">
            <a:avLst/>
          </a:prstGeom>
          <a:noFill/>
        </p:spPr>
        <p:txBody>
          <a:bodyPr wrap="square">
            <a:spAutoFit/>
          </a:bodyPr>
          <a:lstStyle/>
          <a:p>
            <a:pPr marL="7937" indent="0">
              <a:buNone/>
            </a:pPr>
            <a:r>
              <a:rPr lang="en-GB" sz="2400" b="1" dirty="0">
                <a:solidFill>
                  <a:srgbClr val="1300C1"/>
                </a:solidFill>
                <a:latin typeface="Arial" panose="020B0604020202020204" pitchFamily="34" charset="0"/>
                <a:cs typeface="Arial" panose="020B0604020202020204" pitchFamily="34" charset="0"/>
              </a:rPr>
              <a:t>Connect</a:t>
            </a:r>
          </a:p>
          <a:p>
            <a:pPr marL="7937" indent="0">
              <a:buNone/>
            </a:pPr>
            <a:r>
              <a:rPr lang="en-GB" sz="2400" dirty="0">
                <a:solidFill>
                  <a:srgbClr val="1D1D1D"/>
                </a:solidFill>
                <a:latin typeface="Arial" panose="020B0604020202020204" pitchFamily="34" charset="0"/>
                <a:cs typeface="Arial" panose="020B0604020202020204" pitchFamily="34" charset="0"/>
              </a:rPr>
              <a:t>Positive relationships are important for keeping up our spirits. Take time to engage with others and express an interest. Making an effort to be sociable and really listen will improve your sense of wellbeing.</a:t>
            </a:r>
          </a:p>
          <a:p>
            <a:pPr algn="l">
              <a:buFont typeface="Arial" panose="020B0604020202020204" pitchFamily="34" charset="0"/>
              <a:buChar char="•"/>
            </a:pPr>
            <a:r>
              <a:rPr lang="en-GB" sz="2400" dirty="0">
                <a:solidFill>
                  <a:srgbClr val="1D1D1D"/>
                </a:solidFill>
                <a:latin typeface="Arial" panose="020B0604020202020204" pitchFamily="34" charset="0"/>
                <a:cs typeface="Arial" panose="020B0604020202020204" pitchFamily="34" charset="0"/>
              </a:rPr>
              <a:t>Embrace the moment and have a chat</a:t>
            </a:r>
          </a:p>
          <a:p>
            <a:pPr algn="l">
              <a:buFont typeface="Arial" panose="020B0604020202020204" pitchFamily="34" charset="0"/>
              <a:buChar char="•"/>
            </a:pPr>
            <a:r>
              <a:rPr lang="en-GB" sz="2400" dirty="0">
                <a:solidFill>
                  <a:srgbClr val="1D1D1D"/>
                </a:solidFill>
                <a:latin typeface="Arial" panose="020B0604020202020204" pitchFamily="34" charset="0"/>
                <a:cs typeface="Arial" panose="020B0604020202020204" pitchFamily="34" charset="0"/>
              </a:rPr>
              <a:t>Ask someone how they are feeling and really listen</a:t>
            </a:r>
          </a:p>
          <a:p>
            <a:pPr algn="l">
              <a:buFont typeface="Arial" panose="020B0604020202020204" pitchFamily="34" charset="0"/>
              <a:buChar char="•"/>
            </a:pPr>
            <a:r>
              <a:rPr lang="en-GB" sz="2400" dirty="0">
                <a:solidFill>
                  <a:srgbClr val="1D1D1D"/>
                </a:solidFill>
                <a:latin typeface="Arial" panose="020B0604020202020204" pitchFamily="34" charset="0"/>
                <a:cs typeface="Arial" panose="020B0604020202020204" pitchFamily="34" charset="0"/>
              </a:rPr>
              <a:t>Speak to someone new and find a shared interest</a:t>
            </a:r>
          </a:p>
        </p:txBody>
      </p:sp>
      <p:pic>
        <p:nvPicPr>
          <p:cNvPr id="5" name="Picture Placeholder 5" descr="Blue text on a black background&#10;&#10;Description automatically generated">
            <a:extLst>
              <a:ext uri="{FF2B5EF4-FFF2-40B4-BE49-F238E27FC236}">
                <a16:creationId xmlns:a16="http://schemas.microsoft.com/office/drawing/2014/main" id="{C5C41251-585A-63CB-C3EA-18D955EDBC7D}"/>
              </a:ext>
            </a:extLst>
          </p:cNvPr>
          <p:cNvPicPr>
            <a:picLocks noChangeAspect="1"/>
          </p:cNvPicPr>
          <p:nvPr/>
        </p:nvPicPr>
        <p:blipFill>
          <a:blip r:embed="rId4">
            <a:extLst>
              <a:ext uri="{28A0092B-C50C-407E-A947-70E740481C1C}">
                <a14:useLocalDpi xmlns:a14="http://schemas.microsoft.com/office/drawing/2010/main" val="0"/>
              </a:ext>
            </a:extLst>
          </a:blip>
          <a:srcRect t="756" b="756"/>
          <a:stretch>
            <a:fillRect/>
          </a:stretch>
        </p:blipFill>
        <p:spPr>
          <a:xfrm>
            <a:off x="8251047" y="280459"/>
            <a:ext cx="2182173" cy="1107790"/>
          </a:xfrm>
          <a:prstGeom prst="rect">
            <a:avLst/>
          </a:prstGeom>
        </p:spPr>
      </p:pic>
    </p:spTree>
    <p:extLst>
      <p:ext uri="{BB962C8B-B14F-4D97-AF65-F5344CB8AC3E}">
        <p14:creationId xmlns:p14="http://schemas.microsoft.com/office/powerpoint/2010/main" val="119001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3D2EE-25E3-04FE-484B-4198E054B171}"/>
            </a:ext>
          </a:extLst>
        </p:cNvPr>
        <p:cNvGrpSpPr/>
        <p:nvPr/>
      </p:nvGrpSpPr>
      <p:grpSpPr>
        <a:xfrm>
          <a:off x="0" y="0"/>
          <a:ext cx="0" cy="0"/>
          <a:chOff x="0" y="0"/>
          <a:chExt cx="0" cy="0"/>
        </a:xfrm>
      </p:grpSpPr>
      <p:pic>
        <p:nvPicPr>
          <p:cNvPr id="5" name="Picture Placeholder 5" descr="Blue text on a black background&#10;&#10;Description automatically generated">
            <a:extLst>
              <a:ext uri="{FF2B5EF4-FFF2-40B4-BE49-F238E27FC236}">
                <a16:creationId xmlns:a16="http://schemas.microsoft.com/office/drawing/2014/main" id="{6D9D2E11-023E-BC69-626F-987F4E61E45F}"/>
              </a:ext>
            </a:extLst>
          </p:cNvPr>
          <p:cNvPicPr>
            <a:picLocks noChangeAspect="1"/>
          </p:cNvPicPr>
          <p:nvPr/>
        </p:nvPicPr>
        <p:blipFill>
          <a:blip r:embed="rId3">
            <a:extLst>
              <a:ext uri="{28A0092B-C50C-407E-A947-70E740481C1C}">
                <a14:useLocalDpi xmlns:a14="http://schemas.microsoft.com/office/drawing/2010/main" val="0"/>
              </a:ext>
            </a:extLst>
          </a:blip>
          <a:srcRect t="756" b="756"/>
          <a:stretch>
            <a:fillRect/>
          </a:stretch>
        </p:blipFill>
        <p:spPr>
          <a:xfrm>
            <a:off x="8251047" y="201801"/>
            <a:ext cx="2182173" cy="1107790"/>
          </a:xfrm>
          <a:prstGeom prst="rect">
            <a:avLst/>
          </a:prstGeom>
        </p:spPr>
      </p:pic>
      <p:pic>
        <p:nvPicPr>
          <p:cNvPr id="7" name="Picture 6">
            <a:extLst>
              <a:ext uri="{FF2B5EF4-FFF2-40B4-BE49-F238E27FC236}">
                <a16:creationId xmlns:a16="http://schemas.microsoft.com/office/drawing/2014/main" id="{FF15DE66-750C-7E02-3A36-D27926A8903D}"/>
              </a:ext>
            </a:extLst>
          </p:cNvPr>
          <p:cNvPicPr>
            <a:picLocks noChangeAspect="1"/>
          </p:cNvPicPr>
          <p:nvPr/>
        </p:nvPicPr>
        <p:blipFill>
          <a:blip r:embed="rId4"/>
          <a:stretch>
            <a:fillRect/>
          </a:stretch>
        </p:blipFill>
        <p:spPr>
          <a:xfrm>
            <a:off x="8528760" y="3991284"/>
            <a:ext cx="2086156" cy="1920407"/>
          </a:xfrm>
          <a:prstGeom prst="rect">
            <a:avLst/>
          </a:prstGeom>
        </p:spPr>
      </p:pic>
      <p:sp>
        <p:nvSpPr>
          <p:cNvPr id="8" name="TextBox 7">
            <a:extLst>
              <a:ext uri="{FF2B5EF4-FFF2-40B4-BE49-F238E27FC236}">
                <a16:creationId xmlns:a16="http://schemas.microsoft.com/office/drawing/2014/main" id="{E15B6C60-DD10-0892-1748-625CA6E942E9}"/>
              </a:ext>
            </a:extLst>
          </p:cNvPr>
          <p:cNvSpPr txBox="1"/>
          <p:nvPr/>
        </p:nvSpPr>
        <p:spPr>
          <a:xfrm>
            <a:off x="1938421" y="1532445"/>
            <a:ext cx="7092509" cy="3908762"/>
          </a:xfrm>
          <a:prstGeom prst="rect">
            <a:avLst/>
          </a:prstGeom>
          <a:noFill/>
        </p:spPr>
        <p:txBody>
          <a:bodyPr wrap="square" rtlCol="0">
            <a:spAutoFit/>
          </a:bodyPr>
          <a:lstStyle/>
          <a:p>
            <a:pPr algn="l"/>
            <a:r>
              <a:rPr lang="en-GB" sz="2800" b="1" dirty="0">
                <a:solidFill>
                  <a:srgbClr val="1300C1"/>
                </a:solidFill>
                <a:latin typeface="Arial" panose="020B0604020202020204" pitchFamily="34" charset="0"/>
                <a:cs typeface="Arial" panose="020B0604020202020204" pitchFamily="34" charset="0"/>
              </a:rPr>
              <a:t>Be Active</a:t>
            </a:r>
          </a:p>
          <a:p>
            <a:pPr algn="l"/>
            <a:endParaRPr lang="en-GB" sz="2800" b="1" dirty="0">
              <a:solidFill>
                <a:srgbClr val="1300C1"/>
              </a:solidFill>
              <a:latin typeface="Arial" panose="020B0604020202020204" pitchFamily="34" charset="0"/>
              <a:cs typeface="Arial" panose="020B0604020202020204" pitchFamily="34" charset="0"/>
            </a:endParaRPr>
          </a:p>
          <a:p>
            <a:pPr algn="l"/>
            <a:r>
              <a:rPr lang="en-GB" sz="2400" dirty="0">
                <a:solidFill>
                  <a:srgbClr val="1D1D1D"/>
                </a:solidFill>
                <a:latin typeface="Arial" panose="020B0604020202020204" pitchFamily="34" charset="0"/>
                <a:cs typeface="Arial" panose="020B0604020202020204" pitchFamily="34" charset="0"/>
              </a:rPr>
              <a:t>Exercise not only keeps our bodies healthy, it makes us feel good too. Incorporate low-impact physical activity into daily life. Getting out and about or simply moving more will boost your mood.</a:t>
            </a:r>
          </a:p>
          <a:p>
            <a:pPr algn="l"/>
            <a:endParaRPr lang="en-GB" sz="2400" dirty="0">
              <a:solidFill>
                <a:srgbClr val="1D1D1D"/>
              </a:solidFill>
              <a:latin typeface="Arial" panose="020B0604020202020204" pitchFamily="34" charset="0"/>
              <a:cs typeface="Arial" panose="020B0604020202020204" pitchFamily="34" charset="0"/>
            </a:endParaRPr>
          </a:p>
          <a:p>
            <a:pPr algn="l">
              <a:buFont typeface="Arial" panose="020B0604020202020204" pitchFamily="34" charset="0"/>
              <a:buChar char="•"/>
            </a:pPr>
            <a:r>
              <a:rPr lang="en-GB" sz="2400" dirty="0">
                <a:solidFill>
                  <a:srgbClr val="1D1D1D"/>
                </a:solidFill>
                <a:latin typeface="Arial" panose="020B0604020202020204" pitchFamily="34" charset="0"/>
                <a:cs typeface="Arial" panose="020B0604020202020204" pitchFamily="34" charset="0"/>
              </a:rPr>
              <a:t>Do some stretches or go for a walk</a:t>
            </a:r>
          </a:p>
          <a:p>
            <a:pPr algn="l">
              <a:buFont typeface="Arial" panose="020B0604020202020204" pitchFamily="34" charset="0"/>
              <a:buChar char="•"/>
            </a:pPr>
            <a:r>
              <a:rPr lang="en-GB" sz="2400" dirty="0">
                <a:solidFill>
                  <a:srgbClr val="1D1D1D"/>
                </a:solidFill>
                <a:latin typeface="Arial" panose="020B0604020202020204" pitchFamily="34" charset="0"/>
                <a:cs typeface="Arial" panose="020B0604020202020204" pitchFamily="34" charset="0"/>
              </a:rPr>
              <a:t>Join a running club or sports group</a:t>
            </a:r>
          </a:p>
          <a:p>
            <a:pPr algn="l">
              <a:buFont typeface="Arial" panose="020B0604020202020204" pitchFamily="34" charset="0"/>
              <a:buChar char="•"/>
            </a:pPr>
            <a:r>
              <a:rPr lang="en-GB" sz="2400" dirty="0">
                <a:solidFill>
                  <a:srgbClr val="1D1D1D"/>
                </a:solidFill>
                <a:latin typeface="Arial" panose="020B0604020202020204" pitchFamily="34" charset="0"/>
                <a:cs typeface="Arial" panose="020B0604020202020204" pitchFamily="34" charset="0"/>
              </a:rPr>
              <a:t>Organise a group sporting activity</a:t>
            </a:r>
          </a:p>
        </p:txBody>
      </p:sp>
    </p:spTree>
    <p:extLst>
      <p:ext uri="{BB962C8B-B14F-4D97-AF65-F5344CB8AC3E}">
        <p14:creationId xmlns:p14="http://schemas.microsoft.com/office/powerpoint/2010/main" val="2825248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C5EF8-DB4D-CCB5-17EF-F0461F53610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2D9D53C-B40A-6F95-FAEA-15AB04754E1E}"/>
              </a:ext>
            </a:extLst>
          </p:cNvPr>
          <p:cNvPicPr>
            <a:picLocks noChangeAspect="1"/>
          </p:cNvPicPr>
          <p:nvPr/>
        </p:nvPicPr>
        <p:blipFill>
          <a:blip r:embed="rId3"/>
          <a:stretch>
            <a:fillRect/>
          </a:stretch>
        </p:blipFill>
        <p:spPr>
          <a:xfrm>
            <a:off x="1731300" y="1661413"/>
            <a:ext cx="2343353" cy="2040432"/>
          </a:xfrm>
          <a:prstGeom prst="rect">
            <a:avLst/>
          </a:prstGeom>
        </p:spPr>
      </p:pic>
      <p:sp>
        <p:nvSpPr>
          <p:cNvPr id="7" name="TextBox 6">
            <a:extLst>
              <a:ext uri="{FF2B5EF4-FFF2-40B4-BE49-F238E27FC236}">
                <a16:creationId xmlns:a16="http://schemas.microsoft.com/office/drawing/2014/main" id="{BCFA6972-7076-7782-1C0C-9F0774B12CEB}"/>
              </a:ext>
            </a:extLst>
          </p:cNvPr>
          <p:cNvSpPr txBox="1"/>
          <p:nvPr/>
        </p:nvSpPr>
        <p:spPr>
          <a:xfrm>
            <a:off x="4200833" y="1818624"/>
            <a:ext cx="6259868" cy="4154984"/>
          </a:xfrm>
          <a:prstGeom prst="rect">
            <a:avLst/>
          </a:prstGeom>
          <a:noFill/>
        </p:spPr>
        <p:txBody>
          <a:bodyPr wrap="square">
            <a:spAutoFit/>
          </a:bodyPr>
          <a:lstStyle/>
          <a:p>
            <a:pPr algn="l"/>
            <a:r>
              <a:rPr lang="en-GB" sz="2400" b="1" dirty="0">
                <a:solidFill>
                  <a:srgbClr val="1300C1"/>
                </a:solidFill>
                <a:latin typeface="Arial" panose="020B0604020202020204" pitchFamily="34" charset="0"/>
                <a:cs typeface="Arial" panose="020B0604020202020204" pitchFamily="34" charset="0"/>
              </a:rPr>
              <a:t>Take Notice</a:t>
            </a:r>
          </a:p>
          <a:p>
            <a:pPr algn="l"/>
            <a:r>
              <a:rPr lang="en-GB" sz="2400" dirty="0">
                <a:solidFill>
                  <a:srgbClr val="1D1D1D"/>
                </a:solidFill>
                <a:latin typeface="Arial" panose="020B0604020202020204" pitchFamily="34" charset="0"/>
                <a:cs typeface="Arial" panose="020B0604020202020204" pitchFamily="34" charset="0"/>
              </a:rPr>
              <a:t>Being mindful and observant allows us to appreciate the world around us.</a:t>
            </a:r>
          </a:p>
          <a:p>
            <a:pPr algn="l"/>
            <a:r>
              <a:rPr lang="en-GB" sz="2400" dirty="0">
                <a:solidFill>
                  <a:srgbClr val="1D1D1D"/>
                </a:solidFill>
                <a:latin typeface="Arial" panose="020B0604020202020204" pitchFamily="34" charset="0"/>
                <a:cs typeface="Arial" panose="020B0604020202020204" pitchFamily="34" charset="0"/>
              </a:rPr>
              <a:t>Reflect on what it is you value and make positive choices. Savouring the moment and enjoying the environment will enhance your self-understanding.</a:t>
            </a:r>
          </a:p>
          <a:p>
            <a:pPr algn="l"/>
            <a:endParaRPr lang="en-GB" sz="2400" dirty="0">
              <a:solidFill>
                <a:srgbClr val="1D1D1D"/>
              </a:solidFill>
              <a:latin typeface="Arial" panose="020B0604020202020204" pitchFamily="34" charset="0"/>
              <a:cs typeface="Arial" panose="020B0604020202020204" pitchFamily="34" charset="0"/>
            </a:endParaRPr>
          </a:p>
          <a:p>
            <a:pPr algn="l">
              <a:buFont typeface="Arial" panose="020B0604020202020204" pitchFamily="34" charset="0"/>
              <a:buChar char="•"/>
            </a:pPr>
            <a:r>
              <a:rPr lang="en-GB" sz="2400" dirty="0">
                <a:solidFill>
                  <a:srgbClr val="1D1D1D"/>
                </a:solidFill>
                <a:latin typeface="Arial" panose="020B0604020202020204" pitchFamily="34" charset="0"/>
                <a:cs typeface="Arial" panose="020B0604020202020204" pitchFamily="34" charset="0"/>
              </a:rPr>
              <a:t>Explore your local area and visit new places</a:t>
            </a:r>
          </a:p>
          <a:p>
            <a:pPr algn="l">
              <a:buFont typeface="Arial" panose="020B0604020202020204" pitchFamily="34" charset="0"/>
              <a:buChar char="•"/>
            </a:pPr>
            <a:r>
              <a:rPr lang="en-GB" sz="2400" dirty="0">
                <a:solidFill>
                  <a:srgbClr val="1D1D1D"/>
                </a:solidFill>
                <a:latin typeface="Arial" panose="020B0604020202020204" pitchFamily="34" charset="0"/>
                <a:cs typeface="Arial" panose="020B0604020202020204" pitchFamily="34" charset="0"/>
              </a:rPr>
              <a:t>Appreciate nature and wildlife</a:t>
            </a:r>
          </a:p>
          <a:p>
            <a:pPr algn="l">
              <a:buFont typeface="Arial" panose="020B0604020202020204" pitchFamily="34" charset="0"/>
              <a:buChar char="•"/>
            </a:pPr>
            <a:r>
              <a:rPr lang="en-GB" sz="2400" dirty="0">
                <a:solidFill>
                  <a:srgbClr val="1D1D1D"/>
                </a:solidFill>
                <a:latin typeface="Arial" panose="020B0604020202020204" pitchFamily="34" charset="0"/>
                <a:cs typeface="Arial" panose="020B0604020202020204" pitchFamily="34" charset="0"/>
              </a:rPr>
              <a:t>Think how other people might be feeling</a:t>
            </a:r>
          </a:p>
        </p:txBody>
      </p:sp>
      <p:pic>
        <p:nvPicPr>
          <p:cNvPr id="12" name="Picture Placeholder 5" descr="Blue text on a black background&#10;&#10;Description automatically generated">
            <a:extLst>
              <a:ext uri="{FF2B5EF4-FFF2-40B4-BE49-F238E27FC236}">
                <a16:creationId xmlns:a16="http://schemas.microsoft.com/office/drawing/2014/main" id="{C3A7E270-F835-119A-9808-9F452A714666}"/>
              </a:ext>
            </a:extLst>
          </p:cNvPr>
          <p:cNvPicPr>
            <a:picLocks noChangeAspect="1"/>
          </p:cNvPicPr>
          <p:nvPr/>
        </p:nvPicPr>
        <p:blipFill>
          <a:blip r:embed="rId4">
            <a:extLst>
              <a:ext uri="{28A0092B-C50C-407E-A947-70E740481C1C}">
                <a14:useLocalDpi xmlns:a14="http://schemas.microsoft.com/office/drawing/2010/main" val="0"/>
              </a:ext>
            </a:extLst>
          </a:blip>
          <a:srcRect t="756" b="756"/>
          <a:stretch>
            <a:fillRect/>
          </a:stretch>
        </p:blipFill>
        <p:spPr>
          <a:xfrm>
            <a:off x="8251047" y="221467"/>
            <a:ext cx="2182173" cy="1107790"/>
          </a:xfrm>
          <a:prstGeom prst="rect">
            <a:avLst/>
          </a:prstGeom>
        </p:spPr>
      </p:pic>
    </p:spTree>
    <p:extLst>
      <p:ext uri="{BB962C8B-B14F-4D97-AF65-F5344CB8AC3E}">
        <p14:creationId xmlns:p14="http://schemas.microsoft.com/office/powerpoint/2010/main" val="2483263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D710925-404A-1319-C67D-9A5506D45693}"/>
              </a:ext>
            </a:extLst>
          </p:cNvPr>
          <p:cNvPicPr>
            <a:picLocks noChangeAspect="1"/>
          </p:cNvPicPr>
          <p:nvPr/>
        </p:nvPicPr>
        <p:blipFill>
          <a:blip r:embed="rId3"/>
          <a:stretch>
            <a:fillRect/>
          </a:stretch>
        </p:blipFill>
        <p:spPr>
          <a:xfrm>
            <a:off x="7772401" y="3701847"/>
            <a:ext cx="2812024" cy="2189035"/>
          </a:xfrm>
          <a:prstGeom prst="rect">
            <a:avLst/>
          </a:prstGeom>
        </p:spPr>
      </p:pic>
      <p:sp>
        <p:nvSpPr>
          <p:cNvPr id="11" name="TextBox 10">
            <a:extLst>
              <a:ext uri="{FF2B5EF4-FFF2-40B4-BE49-F238E27FC236}">
                <a16:creationId xmlns:a16="http://schemas.microsoft.com/office/drawing/2014/main" id="{1F6E03B3-4A97-BF6B-490D-5940FE826C9F}"/>
              </a:ext>
            </a:extLst>
          </p:cNvPr>
          <p:cNvSpPr txBox="1"/>
          <p:nvPr/>
        </p:nvSpPr>
        <p:spPr>
          <a:xfrm>
            <a:off x="1918111" y="197015"/>
            <a:ext cx="5989484" cy="5693866"/>
          </a:xfrm>
          <a:prstGeom prst="rect">
            <a:avLst/>
          </a:prstGeom>
          <a:noFill/>
        </p:spPr>
        <p:txBody>
          <a:bodyPr wrap="square">
            <a:spAutoFit/>
          </a:bodyPr>
          <a:lstStyle/>
          <a:p>
            <a:pPr algn="l"/>
            <a:r>
              <a:rPr lang="en-GB" sz="2800" b="1" dirty="0">
                <a:solidFill>
                  <a:srgbClr val="1300C1"/>
                </a:solidFill>
                <a:latin typeface="Arial" panose="020B0604020202020204" pitchFamily="34" charset="0"/>
                <a:cs typeface="Arial" panose="020B0604020202020204" pitchFamily="34" charset="0"/>
              </a:rPr>
              <a:t>Keep Learning</a:t>
            </a:r>
          </a:p>
          <a:p>
            <a:pPr algn="l"/>
            <a:r>
              <a:rPr lang="en-GB" sz="2800" dirty="0">
                <a:solidFill>
                  <a:srgbClr val="1D1D1D"/>
                </a:solidFill>
                <a:latin typeface="Arial" panose="020B0604020202020204" pitchFamily="34" charset="0"/>
                <a:cs typeface="Arial" panose="020B0604020202020204" pitchFamily="34" charset="0"/>
              </a:rPr>
              <a:t>Gaining new skills or developing existing talents enhances self-esteem and builds confidence. Set a goal, make a plan and learn something new. Continued learning throughout life will satisfy your curiosity and encourage social interaction.</a:t>
            </a:r>
          </a:p>
          <a:p>
            <a:pPr algn="l"/>
            <a:endParaRPr lang="en-GB" sz="2800" dirty="0">
              <a:solidFill>
                <a:srgbClr val="1D1D1D"/>
              </a:solidFill>
              <a:latin typeface="Arial" panose="020B0604020202020204" pitchFamily="34" charset="0"/>
              <a:cs typeface="Arial" panose="020B0604020202020204" pitchFamily="34" charset="0"/>
            </a:endParaRPr>
          </a:p>
          <a:p>
            <a:pPr algn="l">
              <a:buFont typeface="Arial" panose="020B0604020202020204" pitchFamily="34" charset="0"/>
              <a:buChar char="•"/>
            </a:pPr>
            <a:r>
              <a:rPr lang="en-GB" sz="2800" dirty="0">
                <a:solidFill>
                  <a:srgbClr val="1D1D1D"/>
                </a:solidFill>
                <a:latin typeface="Arial" panose="020B0604020202020204" pitchFamily="34" charset="0"/>
                <a:cs typeface="Arial" panose="020B0604020202020204" pitchFamily="34" charset="0"/>
              </a:rPr>
              <a:t>Read a book</a:t>
            </a:r>
          </a:p>
          <a:p>
            <a:pPr algn="l">
              <a:buFont typeface="Arial" panose="020B0604020202020204" pitchFamily="34" charset="0"/>
              <a:buChar char="•"/>
            </a:pPr>
            <a:r>
              <a:rPr lang="en-GB" sz="2800" dirty="0">
                <a:solidFill>
                  <a:srgbClr val="1D1D1D"/>
                </a:solidFill>
                <a:latin typeface="Arial" panose="020B0604020202020204" pitchFamily="34" charset="0"/>
                <a:cs typeface="Arial" panose="020B0604020202020204" pitchFamily="34" charset="0"/>
              </a:rPr>
              <a:t>Research a subject</a:t>
            </a:r>
          </a:p>
          <a:p>
            <a:pPr algn="l">
              <a:buFont typeface="Arial" panose="020B0604020202020204" pitchFamily="34" charset="0"/>
              <a:buChar char="•"/>
            </a:pPr>
            <a:r>
              <a:rPr lang="en-GB" sz="2800" dirty="0">
                <a:solidFill>
                  <a:srgbClr val="1D1D1D"/>
                </a:solidFill>
                <a:latin typeface="Arial" panose="020B0604020202020204" pitchFamily="34" charset="0"/>
                <a:cs typeface="Arial" panose="020B0604020202020204" pitchFamily="34" charset="0"/>
              </a:rPr>
              <a:t>Sign up for a course or class</a:t>
            </a:r>
          </a:p>
        </p:txBody>
      </p:sp>
      <p:pic>
        <p:nvPicPr>
          <p:cNvPr id="12" name="Picture Placeholder 5" descr="Blue text on a black background&#10;&#10;Description automatically generated">
            <a:extLst>
              <a:ext uri="{FF2B5EF4-FFF2-40B4-BE49-F238E27FC236}">
                <a16:creationId xmlns:a16="http://schemas.microsoft.com/office/drawing/2014/main" id="{105478A0-21D0-63F4-E5E4-3064E648F6AC}"/>
              </a:ext>
            </a:extLst>
          </p:cNvPr>
          <p:cNvPicPr>
            <a:picLocks noChangeAspect="1"/>
          </p:cNvPicPr>
          <p:nvPr/>
        </p:nvPicPr>
        <p:blipFill>
          <a:blip r:embed="rId4">
            <a:extLst>
              <a:ext uri="{28A0092B-C50C-407E-A947-70E740481C1C}">
                <a14:useLocalDpi xmlns:a14="http://schemas.microsoft.com/office/drawing/2010/main" val="0"/>
              </a:ext>
            </a:extLst>
          </a:blip>
          <a:srcRect t="756" b="756"/>
          <a:stretch>
            <a:fillRect/>
          </a:stretch>
        </p:blipFill>
        <p:spPr>
          <a:xfrm>
            <a:off x="8251047" y="197015"/>
            <a:ext cx="2182173" cy="1107790"/>
          </a:xfrm>
          <a:prstGeom prst="rect">
            <a:avLst/>
          </a:prstGeom>
        </p:spPr>
      </p:pic>
    </p:spTree>
    <p:extLst>
      <p:ext uri="{BB962C8B-B14F-4D97-AF65-F5344CB8AC3E}">
        <p14:creationId xmlns:p14="http://schemas.microsoft.com/office/powerpoint/2010/main" val="3396433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44CA747-86A4-6070-6E40-FA5920F8868F}"/>
              </a:ext>
            </a:extLst>
          </p:cNvPr>
          <p:cNvPicPr>
            <a:picLocks noChangeAspect="1"/>
          </p:cNvPicPr>
          <p:nvPr/>
        </p:nvPicPr>
        <p:blipFill>
          <a:blip r:embed="rId3"/>
          <a:stretch>
            <a:fillRect/>
          </a:stretch>
        </p:blipFill>
        <p:spPr>
          <a:xfrm>
            <a:off x="2343535" y="3966314"/>
            <a:ext cx="2446232" cy="2429086"/>
          </a:xfrm>
          <a:prstGeom prst="rect">
            <a:avLst/>
          </a:prstGeom>
        </p:spPr>
      </p:pic>
      <p:sp>
        <p:nvSpPr>
          <p:cNvPr id="12" name="TextBox 11">
            <a:extLst>
              <a:ext uri="{FF2B5EF4-FFF2-40B4-BE49-F238E27FC236}">
                <a16:creationId xmlns:a16="http://schemas.microsoft.com/office/drawing/2014/main" id="{6735F126-8A44-95AD-CEB6-FCE1B28A2277}"/>
              </a:ext>
            </a:extLst>
          </p:cNvPr>
          <p:cNvSpPr txBox="1"/>
          <p:nvPr/>
        </p:nvSpPr>
        <p:spPr>
          <a:xfrm>
            <a:off x="5061155" y="0"/>
            <a:ext cx="5331542" cy="6432530"/>
          </a:xfrm>
          <a:prstGeom prst="rect">
            <a:avLst/>
          </a:prstGeom>
          <a:noFill/>
        </p:spPr>
        <p:txBody>
          <a:bodyPr wrap="square">
            <a:spAutoFit/>
          </a:bodyPr>
          <a:lstStyle/>
          <a:p>
            <a:pPr algn="l"/>
            <a:r>
              <a:rPr lang="en-GB" sz="2800" b="1" dirty="0">
                <a:solidFill>
                  <a:srgbClr val="1300C1"/>
                </a:solidFill>
                <a:latin typeface="Arial" panose="020B0604020202020204" pitchFamily="34" charset="0"/>
                <a:cs typeface="Arial" panose="020B0604020202020204" pitchFamily="34" charset="0"/>
              </a:rPr>
              <a:t>Give</a:t>
            </a:r>
          </a:p>
          <a:p>
            <a:pPr algn="l"/>
            <a:r>
              <a:rPr lang="en-GB" sz="2400" dirty="0">
                <a:solidFill>
                  <a:srgbClr val="1D1D1D"/>
                </a:solidFill>
                <a:latin typeface="Arial" panose="020B0604020202020204" pitchFamily="34" charset="0"/>
                <a:cs typeface="Arial" panose="020B0604020202020204" pitchFamily="34" charset="0"/>
              </a:rPr>
              <a:t>Sharing our time, energy or knowledge gives us purpose and makes us feel valued.  Participation in social and community life will increase your wellbeing and make you feel good. Committing an </a:t>
            </a:r>
            <a:r>
              <a:rPr lang="en-GB" sz="2400" b="1" dirty="0">
                <a:solidFill>
                  <a:srgbClr val="1D1D1D"/>
                </a:solidFill>
                <a:latin typeface="Arial" panose="020B0604020202020204" pitchFamily="34" charset="0"/>
                <a:cs typeface="Arial" panose="020B0604020202020204" pitchFamily="34" charset="0"/>
              </a:rPr>
              <a:t>act of kindness </a:t>
            </a:r>
            <a:r>
              <a:rPr lang="en-GB" sz="2400" dirty="0">
                <a:solidFill>
                  <a:srgbClr val="1D1D1D"/>
                </a:solidFill>
                <a:latin typeface="Arial" panose="020B0604020202020204" pitchFamily="34" charset="0"/>
                <a:cs typeface="Arial" panose="020B0604020202020204" pitchFamily="34" charset="0"/>
              </a:rPr>
              <a:t>not only makes someone else happy but boosts your own wellbeing too.</a:t>
            </a:r>
          </a:p>
          <a:p>
            <a:pPr algn="l"/>
            <a:endParaRPr lang="en-GB" sz="2400" dirty="0">
              <a:solidFill>
                <a:srgbClr val="1D1D1D"/>
              </a:solidFill>
              <a:latin typeface="Arial" panose="020B0604020202020204" pitchFamily="34" charset="0"/>
              <a:cs typeface="Arial" panose="020B0604020202020204" pitchFamily="34" charset="0"/>
            </a:endParaRPr>
          </a:p>
          <a:p>
            <a:pPr algn="l">
              <a:buFont typeface="Arial" panose="020B0604020202020204" pitchFamily="34" charset="0"/>
              <a:buChar char="•"/>
            </a:pPr>
            <a:r>
              <a:rPr lang="en-GB" sz="2400" dirty="0">
                <a:solidFill>
                  <a:srgbClr val="1D1D1D"/>
                </a:solidFill>
                <a:latin typeface="Arial" panose="020B0604020202020204" pitchFamily="34" charset="0"/>
                <a:cs typeface="Arial" panose="020B0604020202020204" pitchFamily="34" charset="0"/>
              </a:rPr>
              <a:t>Compliment or praise someone</a:t>
            </a:r>
          </a:p>
          <a:p>
            <a:pPr algn="l">
              <a:buFont typeface="Arial" panose="020B0604020202020204" pitchFamily="34" charset="0"/>
              <a:buChar char="•"/>
            </a:pPr>
            <a:endParaRPr lang="en-GB" sz="2400" dirty="0">
              <a:solidFill>
                <a:srgbClr val="1D1D1D"/>
              </a:solidFill>
              <a:latin typeface="Arial" panose="020B0604020202020204" pitchFamily="34" charset="0"/>
              <a:cs typeface="Arial" panose="020B0604020202020204" pitchFamily="34" charset="0"/>
            </a:endParaRPr>
          </a:p>
          <a:p>
            <a:pPr algn="l">
              <a:buFont typeface="Arial" panose="020B0604020202020204" pitchFamily="34" charset="0"/>
              <a:buChar char="•"/>
            </a:pPr>
            <a:r>
              <a:rPr lang="en-GB" sz="2400" dirty="0">
                <a:solidFill>
                  <a:srgbClr val="1D1D1D"/>
                </a:solidFill>
                <a:latin typeface="Arial" panose="020B0604020202020204" pitchFamily="34" charset="0"/>
                <a:cs typeface="Arial" panose="020B0604020202020204" pitchFamily="34" charset="0"/>
              </a:rPr>
              <a:t>Offer your help or assistance</a:t>
            </a:r>
          </a:p>
          <a:p>
            <a:pPr algn="l">
              <a:buFont typeface="Arial" panose="020B0604020202020204" pitchFamily="34" charset="0"/>
              <a:buChar char="•"/>
            </a:pPr>
            <a:endParaRPr lang="en-GB" sz="2400" dirty="0">
              <a:solidFill>
                <a:srgbClr val="1D1D1D"/>
              </a:solidFill>
              <a:latin typeface="Arial" panose="020B0604020202020204" pitchFamily="34" charset="0"/>
              <a:cs typeface="Arial" panose="020B0604020202020204" pitchFamily="34" charset="0"/>
            </a:endParaRPr>
          </a:p>
          <a:p>
            <a:pPr algn="l">
              <a:buFont typeface="Arial" panose="020B0604020202020204" pitchFamily="34" charset="0"/>
              <a:buChar char="•"/>
            </a:pPr>
            <a:r>
              <a:rPr lang="en-GB" sz="2400" dirty="0">
                <a:solidFill>
                  <a:srgbClr val="1D1D1D"/>
                </a:solidFill>
                <a:latin typeface="Arial" panose="020B0604020202020204" pitchFamily="34" charset="0"/>
                <a:cs typeface="Arial" panose="020B0604020202020204" pitchFamily="34" charset="0"/>
              </a:rPr>
              <a:t>Get involved with a community project</a:t>
            </a:r>
          </a:p>
        </p:txBody>
      </p:sp>
      <p:pic>
        <p:nvPicPr>
          <p:cNvPr id="2" name="Picture Placeholder 5" descr="Blue text on a black background&#10;&#10;Description automatically generated">
            <a:extLst>
              <a:ext uri="{FF2B5EF4-FFF2-40B4-BE49-F238E27FC236}">
                <a16:creationId xmlns:a16="http://schemas.microsoft.com/office/drawing/2014/main" id="{C09D5914-6BAB-B397-8FC3-93987398FC44}"/>
              </a:ext>
            </a:extLst>
          </p:cNvPr>
          <p:cNvPicPr>
            <a:picLocks noChangeAspect="1"/>
          </p:cNvPicPr>
          <p:nvPr/>
        </p:nvPicPr>
        <p:blipFill>
          <a:blip r:embed="rId4">
            <a:extLst>
              <a:ext uri="{28A0092B-C50C-407E-A947-70E740481C1C}">
                <a14:useLocalDpi xmlns:a14="http://schemas.microsoft.com/office/drawing/2010/main" val="0"/>
              </a:ext>
            </a:extLst>
          </a:blip>
          <a:srcRect t="756" b="756"/>
          <a:stretch>
            <a:fillRect/>
          </a:stretch>
        </p:blipFill>
        <p:spPr>
          <a:xfrm>
            <a:off x="2115718" y="324834"/>
            <a:ext cx="2182173" cy="1107790"/>
          </a:xfrm>
          <a:prstGeom prst="rect">
            <a:avLst/>
          </a:prstGeom>
        </p:spPr>
      </p:pic>
    </p:spTree>
    <p:extLst>
      <p:ext uri="{BB962C8B-B14F-4D97-AF65-F5344CB8AC3E}">
        <p14:creationId xmlns:p14="http://schemas.microsoft.com/office/powerpoint/2010/main" val="2580972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9080A-AF71-890F-0A56-5FBECCCE9FE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1143FD-0CAE-AB31-C71B-AD4196938002}"/>
              </a:ext>
            </a:extLst>
          </p:cNvPr>
          <p:cNvSpPr>
            <a:spLocks noGrp="1"/>
          </p:cNvSpPr>
          <p:nvPr>
            <p:ph type="body" sz="quarter" idx="12"/>
          </p:nvPr>
        </p:nvSpPr>
        <p:spPr>
          <a:solidFill>
            <a:srgbClr val="0A0ACC"/>
          </a:solidFill>
        </p:spPr>
        <p:txBody>
          <a:bodyPr/>
          <a:lstStyle/>
          <a:p>
            <a:endParaRPr lang="en-GB" dirty="0"/>
          </a:p>
        </p:txBody>
      </p:sp>
      <p:sp>
        <p:nvSpPr>
          <p:cNvPr id="3" name="Text Placeholder 2">
            <a:extLst>
              <a:ext uri="{FF2B5EF4-FFF2-40B4-BE49-F238E27FC236}">
                <a16:creationId xmlns:a16="http://schemas.microsoft.com/office/drawing/2014/main" id="{969597D4-5F68-B7D6-0937-26641CB5EC91}"/>
              </a:ext>
            </a:extLst>
          </p:cNvPr>
          <p:cNvSpPr>
            <a:spLocks noGrp="1"/>
          </p:cNvSpPr>
          <p:nvPr>
            <p:ph type="body" sz="quarter" idx="10"/>
          </p:nvPr>
        </p:nvSpPr>
        <p:spPr>
          <a:xfrm>
            <a:off x="0" y="420068"/>
            <a:ext cx="12192000" cy="738664"/>
          </a:xfrm>
        </p:spPr>
        <p:txBody>
          <a:bodyPr/>
          <a:lstStyle/>
          <a:p>
            <a:r>
              <a:rPr lang="en-GB" sz="4800" b="1" dirty="0">
                <a:solidFill>
                  <a:schemeClr val="bg1"/>
                </a:solidFill>
                <a:latin typeface="Mind Meridian" panose="020B0503030507020204"/>
              </a:rPr>
              <a:t>Our services in Harrogate district</a:t>
            </a:r>
            <a:endParaRPr lang="en-GB" sz="4800" b="1" dirty="0">
              <a:solidFill>
                <a:schemeClr val="bg1"/>
              </a:solidFill>
              <a:latin typeface="Mind Meridian" panose="020B0503030507020204"/>
              <a:cs typeface="Mind Meridian Display" panose="020B0803030507020204" pitchFamily="34" charset="0"/>
            </a:endParaRPr>
          </a:p>
        </p:txBody>
      </p:sp>
      <p:grpSp>
        <p:nvGrpSpPr>
          <p:cNvPr id="4" name="Group 3">
            <a:extLst>
              <a:ext uri="{FF2B5EF4-FFF2-40B4-BE49-F238E27FC236}">
                <a16:creationId xmlns:a16="http://schemas.microsoft.com/office/drawing/2014/main" id="{73AD64CC-BA60-B7A0-0689-0B939C357B07}"/>
              </a:ext>
            </a:extLst>
          </p:cNvPr>
          <p:cNvGrpSpPr/>
          <p:nvPr/>
        </p:nvGrpSpPr>
        <p:grpSpPr>
          <a:xfrm>
            <a:off x="369289" y="1264021"/>
            <a:ext cx="3918554" cy="2730660"/>
            <a:chOff x="786653" y="1960046"/>
            <a:chExt cx="4054288" cy="4054288"/>
          </a:xfrm>
        </p:grpSpPr>
        <p:pic>
          <p:nvPicPr>
            <p:cNvPr id="5" name="Picture 4" descr="Shape&#10;&#10;Description automatically generated with medium confidence">
              <a:extLst>
                <a:ext uri="{FF2B5EF4-FFF2-40B4-BE49-F238E27FC236}">
                  <a16:creationId xmlns:a16="http://schemas.microsoft.com/office/drawing/2014/main" id="{0AEC520F-C241-9114-0E4F-07D9F7E5CA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653" y="1960046"/>
              <a:ext cx="4054288" cy="4054288"/>
            </a:xfrm>
            <a:prstGeom prst="rect">
              <a:avLst/>
            </a:prstGeom>
          </p:spPr>
        </p:pic>
        <p:sp>
          <p:nvSpPr>
            <p:cNvPr id="6" name="Text Placeholder 2">
              <a:extLst>
                <a:ext uri="{FF2B5EF4-FFF2-40B4-BE49-F238E27FC236}">
                  <a16:creationId xmlns:a16="http://schemas.microsoft.com/office/drawing/2014/main" id="{260D64D4-6B66-9E7C-52C4-DB131CA41247}"/>
                </a:ext>
              </a:extLst>
            </p:cNvPr>
            <p:cNvSpPr txBox="1">
              <a:spLocks/>
            </p:cNvSpPr>
            <p:nvPr/>
          </p:nvSpPr>
          <p:spPr>
            <a:xfrm>
              <a:off x="1235950" y="2323844"/>
              <a:ext cx="3111976" cy="3326690"/>
            </a:xfrm>
            <a:prstGeom prst="rect">
              <a:avLst/>
            </a:prstGeom>
          </p:spPr>
          <p:txBody>
            <a:bodyPr vert="horz" wrap="square" lIns="0" tIns="0" rIns="0" bIns="0" rtlCol="0" anchor="ctr" anchorCtr="1">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endParaRPr lang="en-GB" sz="4800" dirty="0">
                <a:solidFill>
                  <a:srgbClr val="1300C1"/>
                </a:solidFill>
              </a:endParaRPr>
            </a:p>
            <a:p>
              <a:pPr defTabSz="914358">
                <a:defRPr/>
              </a:pPr>
              <a:endParaRPr lang="en-GB" sz="2800" dirty="0">
                <a:solidFill>
                  <a:srgbClr val="1300C1"/>
                </a:solidFill>
              </a:endParaRPr>
            </a:p>
            <a:p>
              <a:pPr defTabSz="914358">
                <a:defRPr/>
              </a:pPr>
              <a:r>
                <a:rPr lang="en-GB" sz="2800" dirty="0">
                  <a:solidFill>
                    <a:srgbClr val="1300C1"/>
                  </a:solidFill>
                </a:rPr>
                <a:t>Counselling &amp; Telephone Support </a:t>
              </a:r>
              <a:endParaRPr lang="en-GB" sz="2800" b="0" dirty="0">
                <a:solidFill>
                  <a:srgbClr val="1300C1"/>
                </a:solidFill>
              </a:endParaRPr>
            </a:p>
          </p:txBody>
        </p:sp>
      </p:grpSp>
      <p:pic>
        <p:nvPicPr>
          <p:cNvPr id="8" name="Picture 7" descr="Shape&#10;&#10;Description automatically generated with medium confidence">
            <a:extLst>
              <a:ext uri="{FF2B5EF4-FFF2-40B4-BE49-F238E27FC236}">
                <a16:creationId xmlns:a16="http://schemas.microsoft.com/office/drawing/2014/main" id="{6EEFDBD3-F1C8-69C7-FF3B-9426BC2707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9806" y="1264018"/>
            <a:ext cx="3660438" cy="2730660"/>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32366109-B2A3-83DE-C1D5-441EC7EF30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64483" y="1264019"/>
            <a:ext cx="3660438" cy="2730660"/>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BDBE16EF-5CD7-1B65-A8B1-2609492993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044" y="3960226"/>
            <a:ext cx="3918554" cy="2730660"/>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B1FBD178-F207-E03D-6FF8-4596CE50A2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3050" y="3960226"/>
            <a:ext cx="3660438" cy="2730660"/>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9392C652-2A7E-10B2-E112-F4CAD8F63D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02379" y="3950557"/>
            <a:ext cx="3660438" cy="2730660"/>
          </a:xfrm>
          <a:prstGeom prst="rect">
            <a:avLst/>
          </a:prstGeom>
        </p:spPr>
      </p:pic>
      <p:sp>
        <p:nvSpPr>
          <p:cNvPr id="23" name="Text Placeholder 2">
            <a:extLst>
              <a:ext uri="{FF2B5EF4-FFF2-40B4-BE49-F238E27FC236}">
                <a16:creationId xmlns:a16="http://schemas.microsoft.com/office/drawing/2014/main" id="{DA7111A6-1E23-3A8C-AE9E-E2173EE962DD}"/>
              </a:ext>
            </a:extLst>
          </p:cNvPr>
          <p:cNvSpPr txBox="1">
            <a:spLocks/>
          </p:cNvSpPr>
          <p:nvPr/>
        </p:nvSpPr>
        <p:spPr>
          <a:xfrm>
            <a:off x="4657132" y="1454456"/>
            <a:ext cx="3072756" cy="2240605"/>
          </a:xfrm>
          <a:prstGeom prst="rect">
            <a:avLst/>
          </a:prstGeom>
        </p:spPr>
        <p:txBody>
          <a:bodyPr vert="horz" wrap="square" lIns="0" tIns="0" rIns="0" bIns="0" rtlCol="0" anchor="ctr" anchorCtr="1">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endParaRPr lang="en-GB" sz="4800" dirty="0">
              <a:solidFill>
                <a:srgbClr val="1300C1"/>
              </a:solidFill>
            </a:endParaRPr>
          </a:p>
          <a:p>
            <a:pPr defTabSz="914358">
              <a:defRPr/>
            </a:pPr>
            <a:endParaRPr lang="en-GB" sz="2800" dirty="0">
              <a:solidFill>
                <a:srgbClr val="1300C1"/>
              </a:solidFill>
            </a:endParaRPr>
          </a:p>
          <a:p>
            <a:pPr defTabSz="914358">
              <a:defRPr/>
            </a:pPr>
            <a:endParaRPr lang="en-GB" sz="2800" dirty="0">
              <a:solidFill>
                <a:srgbClr val="1300C1"/>
              </a:solidFill>
            </a:endParaRPr>
          </a:p>
          <a:p>
            <a:pPr defTabSz="914358">
              <a:defRPr/>
            </a:pPr>
            <a:r>
              <a:rPr lang="en-GB" sz="2800" dirty="0">
                <a:solidFill>
                  <a:srgbClr val="1300C1"/>
                </a:solidFill>
              </a:rPr>
              <a:t>Emergency Department Support</a:t>
            </a:r>
            <a:endParaRPr lang="en-GB" sz="2800" b="0" dirty="0">
              <a:solidFill>
                <a:srgbClr val="1300C1"/>
              </a:solidFill>
            </a:endParaRPr>
          </a:p>
        </p:txBody>
      </p:sp>
      <p:sp>
        <p:nvSpPr>
          <p:cNvPr id="24" name="Text Placeholder 2">
            <a:extLst>
              <a:ext uri="{FF2B5EF4-FFF2-40B4-BE49-F238E27FC236}">
                <a16:creationId xmlns:a16="http://schemas.microsoft.com/office/drawing/2014/main" id="{26ED6B36-778B-9E3B-3072-262427D445CE}"/>
              </a:ext>
            </a:extLst>
          </p:cNvPr>
          <p:cNvSpPr txBox="1">
            <a:spLocks/>
          </p:cNvSpPr>
          <p:nvPr/>
        </p:nvSpPr>
        <p:spPr>
          <a:xfrm>
            <a:off x="8317570" y="1454455"/>
            <a:ext cx="3184555" cy="2240605"/>
          </a:xfrm>
          <a:prstGeom prst="rect">
            <a:avLst/>
          </a:prstGeom>
        </p:spPr>
        <p:txBody>
          <a:bodyPr vert="horz" wrap="square" lIns="0" tIns="0" rIns="0" bIns="0" rtlCol="0" anchor="ctr" anchorCtr="1">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endParaRPr lang="en-GB" sz="2183" dirty="0">
              <a:solidFill>
                <a:srgbClr val="1300C1"/>
              </a:solidFill>
            </a:endParaRPr>
          </a:p>
          <a:p>
            <a:pPr defTabSz="914358">
              <a:defRPr/>
            </a:pPr>
            <a:endParaRPr lang="en-GB" sz="2800" dirty="0">
              <a:solidFill>
                <a:srgbClr val="1300C1"/>
              </a:solidFill>
            </a:endParaRPr>
          </a:p>
          <a:p>
            <a:pPr defTabSz="914358">
              <a:defRPr/>
            </a:pPr>
            <a:endParaRPr lang="en-GB" sz="2800" dirty="0">
              <a:solidFill>
                <a:srgbClr val="1300C1"/>
              </a:solidFill>
            </a:endParaRPr>
          </a:p>
          <a:p>
            <a:pPr defTabSz="914358">
              <a:defRPr/>
            </a:pPr>
            <a:endParaRPr lang="en-GB" sz="2800" dirty="0">
              <a:solidFill>
                <a:srgbClr val="1300C1"/>
              </a:solidFill>
            </a:endParaRPr>
          </a:p>
          <a:p>
            <a:pPr defTabSz="914358">
              <a:defRPr/>
            </a:pPr>
            <a:r>
              <a:rPr lang="en-GB" sz="2800" dirty="0">
                <a:solidFill>
                  <a:srgbClr val="1300C1"/>
                </a:solidFill>
              </a:rPr>
              <a:t>Rural </a:t>
            </a:r>
          </a:p>
          <a:p>
            <a:pPr defTabSz="914358">
              <a:defRPr/>
            </a:pPr>
            <a:r>
              <a:rPr lang="en-GB" sz="2800" dirty="0">
                <a:solidFill>
                  <a:srgbClr val="1300C1"/>
                </a:solidFill>
              </a:rPr>
              <a:t>Wellbeing Support</a:t>
            </a:r>
            <a:endParaRPr lang="en-GB" sz="2800" b="0" dirty="0">
              <a:solidFill>
                <a:srgbClr val="1300C1"/>
              </a:solidFill>
            </a:endParaRPr>
          </a:p>
        </p:txBody>
      </p:sp>
      <p:sp>
        <p:nvSpPr>
          <p:cNvPr id="25" name="Text Placeholder 2">
            <a:extLst>
              <a:ext uri="{FF2B5EF4-FFF2-40B4-BE49-F238E27FC236}">
                <a16:creationId xmlns:a16="http://schemas.microsoft.com/office/drawing/2014/main" id="{EC7A8BC4-1A87-586A-1AC5-A2E1BF0E8FC1}"/>
              </a:ext>
            </a:extLst>
          </p:cNvPr>
          <p:cNvSpPr txBox="1">
            <a:spLocks/>
          </p:cNvSpPr>
          <p:nvPr/>
        </p:nvSpPr>
        <p:spPr>
          <a:xfrm>
            <a:off x="4813538" y="4203752"/>
            <a:ext cx="3007790" cy="2240605"/>
          </a:xfrm>
          <a:prstGeom prst="rect">
            <a:avLst/>
          </a:prstGeom>
        </p:spPr>
        <p:txBody>
          <a:bodyPr vert="horz" wrap="square" lIns="0" tIns="0" rIns="0" bIns="0" rtlCol="0" anchor="ctr" anchorCtr="1">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endParaRPr lang="en-GB" sz="2183" b="0" dirty="0">
              <a:solidFill>
                <a:srgbClr val="1300C1"/>
              </a:solidFill>
            </a:endParaRPr>
          </a:p>
        </p:txBody>
      </p:sp>
      <p:sp>
        <p:nvSpPr>
          <p:cNvPr id="26" name="Text Placeholder 2">
            <a:extLst>
              <a:ext uri="{FF2B5EF4-FFF2-40B4-BE49-F238E27FC236}">
                <a16:creationId xmlns:a16="http://schemas.microsoft.com/office/drawing/2014/main" id="{2B59CFB8-DFFE-4739-5993-B587F11F7B26}"/>
              </a:ext>
            </a:extLst>
          </p:cNvPr>
          <p:cNvSpPr txBox="1">
            <a:spLocks/>
          </p:cNvSpPr>
          <p:nvPr/>
        </p:nvSpPr>
        <p:spPr>
          <a:xfrm>
            <a:off x="8494335" y="4203751"/>
            <a:ext cx="3007790" cy="2240605"/>
          </a:xfrm>
          <a:prstGeom prst="rect">
            <a:avLst/>
          </a:prstGeom>
        </p:spPr>
        <p:txBody>
          <a:bodyPr vert="horz" wrap="square" lIns="0" tIns="0" rIns="0" bIns="0" rtlCol="0" anchor="ctr" anchorCtr="1">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endParaRPr lang="en-GB" sz="4800" dirty="0">
              <a:solidFill>
                <a:srgbClr val="1300C1"/>
              </a:solidFill>
            </a:endParaRPr>
          </a:p>
        </p:txBody>
      </p:sp>
      <p:sp>
        <p:nvSpPr>
          <p:cNvPr id="27" name="Text Placeholder 2">
            <a:extLst>
              <a:ext uri="{FF2B5EF4-FFF2-40B4-BE49-F238E27FC236}">
                <a16:creationId xmlns:a16="http://schemas.microsoft.com/office/drawing/2014/main" id="{C46A2E12-35BC-CE66-B29E-F2F362795301}"/>
              </a:ext>
            </a:extLst>
          </p:cNvPr>
          <p:cNvSpPr txBox="1">
            <a:spLocks/>
          </p:cNvSpPr>
          <p:nvPr/>
        </p:nvSpPr>
        <p:spPr>
          <a:xfrm>
            <a:off x="892426" y="4239708"/>
            <a:ext cx="3007790" cy="2240605"/>
          </a:xfrm>
          <a:prstGeom prst="rect">
            <a:avLst/>
          </a:prstGeom>
        </p:spPr>
        <p:txBody>
          <a:bodyPr vert="horz" wrap="square" lIns="0" tIns="0" rIns="0" bIns="0" rtlCol="0" anchor="ctr" anchorCtr="1">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endParaRPr lang="en-GB" sz="4800" dirty="0">
              <a:solidFill>
                <a:srgbClr val="1300C1"/>
              </a:solidFill>
            </a:endParaRPr>
          </a:p>
        </p:txBody>
      </p:sp>
      <p:sp>
        <p:nvSpPr>
          <p:cNvPr id="11" name="TextBox 10">
            <a:extLst>
              <a:ext uri="{FF2B5EF4-FFF2-40B4-BE49-F238E27FC236}">
                <a16:creationId xmlns:a16="http://schemas.microsoft.com/office/drawing/2014/main" id="{8BE30D82-4104-B08D-483A-4400D61095F3}"/>
              </a:ext>
            </a:extLst>
          </p:cNvPr>
          <p:cNvSpPr txBox="1"/>
          <p:nvPr/>
        </p:nvSpPr>
        <p:spPr>
          <a:xfrm>
            <a:off x="819497" y="5415736"/>
            <a:ext cx="3007790" cy="954107"/>
          </a:xfrm>
          <a:prstGeom prst="rect">
            <a:avLst/>
          </a:prstGeom>
          <a:noFill/>
        </p:spPr>
        <p:txBody>
          <a:bodyPr wrap="square">
            <a:spAutoFit/>
          </a:bodyPr>
          <a:lstStyle/>
          <a:p>
            <a:pPr defTabSz="914358">
              <a:defRPr/>
            </a:pPr>
            <a:r>
              <a:rPr lang="en-GB" sz="2800" b="1" dirty="0">
                <a:solidFill>
                  <a:srgbClr val="1300C1"/>
                </a:solidFill>
              </a:rPr>
              <a:t>Children &amp; Young</a:t>
            </a:r>
          </a:p>
          <a:p>
            <a:pPr defTabSz="914358">
              <a:defRPr/>
            </a:pPr>
            <a:r>
              <a:rPr lang="en-GB" sz="2800" b="1" dirty="0">
                <a:solidFill>
                  <a:srgbClr val="1300C1"/>
                </a:solidFill>
              </a:rPr>
              <a:t>People support</a:t>
            </a:r>
            <a:endParaRPr lang="en-GB" sz="1800" b="0" dirty="0">
              <a:solidFill>
                <a:srgbClr val="1300C1"/>
              </a:solidFill>
            </a:endParaRPr>
          </a:p>
        </p:txBody>
      </p:sp>
      <p:sp>
        <p:nvSpPr>
          <p:cNvPr id="13" name="TextBox 12">
            <a:extLst>
              <a:ext uri="{FF2B5EF4-FFF2-40B4-BE49-F238E27FC236}">
                <a16:creationId xmlns:a16="http://schemas.microsoft.com/office/drawing/2014/main" id="{E4C14A11-0B07-C27C-2D69-D7036D4792D0}"/>
              </a:ext>
            </a:extLst>
          </p:cNvPr>
          <p:cNvSpPr txBox="1"/>
          <p:nvPr/>
        </p:nvSpPr>
        <p:spPr>
          <a:xfrm>
            <a:off x="4673680" y="5464792"/>
            <a:ext cx="3056208" cy="1231106"/>
          </a:xfrm>
          <a:prstGeom prst="rect">
            <a:avLst/>
          </a:prstGeom>
          <a:noFill/>
        </p:spPr>
        <p:txBody>
          <a:bodyPr wrap="square">
            <a:spAutoFit/>
          </a:bodyPr>
          <a:lstStyle/>
          <a:p>
            <a:pPr defTabSz="914358">
              <a:defRPr/>
            </a:pPr>
            <a:r>
              <a:rPr lang="en-GB" sz="2800" b="1" dirty="0">
                <a:solidFill>
                  <a:srgbClr val="1300C1"/>
                </a:solidFill>
              </a:rPr>
              <a:t>Befriending in the community</a:t>
            </a:r>
          </a:p>
          <a:p>
            <a:pPr defTabSz="914358">
              <a:defRPr/>
            </a:pPr>
            <a:r>
              <a:rPr lang="en-GB" sz="1800" dirty="0">
                <a:solidFill>
                  <a:srgbClr val="1300C1"/>
                </a:solidFill>
              </a:rPr>
              <a:t> </a:t>
            </a:r>
            <a:endParaRPr lang="en-GB" sz="1800" b="0" dirty="0">
              <a:solidFill>
                <a:srgbClr val="1300C1"/>
              </a:solidFill>
            </a:endParaRPr>
          </a:p>
        </p:txBody>
      </p:sp>
      <p:sp>
        <p:nvSpPr>
          <p:cNvPr id="15" name="TextBox 14">
            <a:extLst>
              <a:ext uri="{FF2B5EF4-FFF2-40B4-BE49-F238E27FC236}">
                <a16:creationId xmlns:a16="http://schemas.microsoft.com/office/drawing/2014/main" id="{96F3F479-F930-BCDC-4EF5-20A94FE99C0B}"/>
              </a:ext>
            </a:extLst>
          </p:cNvPr>
          <p:cNvSpPr txBox="1"/>
          <p:nvPr/>
        </p:nvSpPr>
        <p:spPr>
          <a:xfrm>
            <a:off x="8500967" y="5403545"/>
            <a:ext cx="3103607" cy="954107"/>
          </a:xfrm>
          <a:prstGeom prst="rect">
            <a:avLst/>
          </a:prstGeom>
          <a:noFill/>
        </p:spPr>
        <p:txBody>
          <a:bodyPr wrap="square">
            <a:spAutoFit/>
          </a:bodyPr>
          <a:lstStyle/>
          <a:p>
            <a:pPr defTabSz="914358">
              <a:defRPr/>
            </a:pPr>
            <a:r>
              <a:rPr lang="en-GB" sz="2800" b="1" dirty="0">
                <a:solidFill>
                  <a:srgbClr val="1300C1"/>
                </a:solidFill>
              </a:rPr>
              <a:t>Wellbeing &amp; Peer Support Groups</a:t>
            </a:r>
          </a:p>
        </p:txBody>
      </p:sp>
      <p:pic>
        <p:nvPicPr>
          <p:cNvPr id="17" name="Picture 16">
            <a:extLst>
              <a:ext uri="{FF2B5EF4-FFF2-40B4-BE49-F238E27FC236}">
                <a16:creationId xmlns:a16="http://schemas.microsoft.com/office/drawing/2014/main" id="{530717EF-39B0-2690-DD34-6F112807A797}"/>
              </a:ext>
            </a:extLst>
          </p:cNvPr>
          <p:cNvPicPr>
            <a:picLocks noChangeAspect="1"/>
          </p:cNvPicPr>
          <p:nvPr/>
        </p:nvPicPr>
        <p:blipFill>
          <a:blip r:embed="rId5"/>
          <a:stretch>
            <a:fillRect/>
          </a:stretch>
        </p:blipFill>
        <p:spPr>
          <a:xfrm>
            <a:off x="9342951" y="4083946"/>
            <a:ext cx="1343421" cy="1331790"/>
          </a:xfrm>
          <a:prstGeom prst="rect">
            <a:avLst/>
          </a:prstGeom>
        </p:spPr>
      </p:pic>
      <p:pic>
        <p:nvPicPr>
          <p:cNvPr id="20" name="Picture 19">
            <a:extLst>
              <a:ext uri="{FF2B5EF4-FFF2-40B4-BE49-F238E27FC236}">
                <a16:creationId xmlns:a16="http://schemas.microsoft.com/office/drawing/2014/main" id="{630F5B27-D950-C006-7CF8-8208969C2D5E}"/>
              </a:ext>
            </a:extLst>
          </p:cNvPr>
          <p:cNvPicPr>
            <a:picLocks noChangeAspect="1"/>
          </p:cNvPicPr>
          <p:nvPr/>
        </p:nvPicPr>
        <p:blipFill>
          <a:blip r:embed="rId6"/>
          <a:stretch>
            <a:fillRect/>
          </a:stretch>
        </p:blipFill>
        <p:spPr>
          <a:xfrm>
            <a:off x="5573030" y="1428306"/>
            <a:ext cx="1352026" cy="1370979"/>
          </a:xfrm>
          <a:prstGeom prst="rect">
            <a:avLst/>
          </a:prstGeom>
        </p:spPr>
      </p:pic>
      <p:pic>
        <p:nvPicPr>
          <p:cNvPr id="28" name="Picture 27">
            <a:extLst>
              <a:ext uri="{FF2B5EF4-FFF2-40B4-BE49-F238E27FC236}">
                <a16:creationId xmlns:a16="http://schemas.microsoft.com/office/drawing/2014/main" id="{F35505C8-7DE2-9A9C-8267-C3D8412D214D}"/>
              </a:ext>
            </a:extLst>
          </p:cNvPr>
          <p:cNvPicPr>
            <a:picLocks noChangeAspect="1"/>
          </p:cNvPicPr>
          <p:nvPr/>
        </p:nvPicPr>
        <p:blipFill>
          <a:blip r:embed="rId7"/>
          <a:stretch>
            <a:fillRect/>
          </a:stretch>
        </p:blipFill>
        <p:spPr>
          <a:xfrm>
            <a:off x="9311833" y="1509048"/>
            <a:ext cx="1374539" cy="1380388"/>
          </a:xfrm>
          <a:prstGeom prst="rect">
            <a:avLst/>
          </a:prstGeom>
        </p:spPr>
      </p:pic>
      <p:pic>
        <p:nvPicPr>
          <p:cNvPr id="30" name="Picture 29">
            <a:extLst>
              <a:ext uri="{FF2B5EF4-FFF2-40B4-BE49-F238E27FC236}">
                <a16:creationId xmlns:a16="http://schemas.microsoft.com/office/drawing/2014/main" id="{434ED67A-0307-7633-FAE5-7B90727927E2}"/>
              </a:ext>
            </a:extLst>
          </p:cNvPr>
          <p:cNvPicPr>
            <a:picLocks noChangeAspect="1"/>
          </p:cNvPicPr>
          <p:nvPr/>
        </p:nvPicPr>
        <p:blipFill>
          <a:blip r:embed="rId8"/>
          <a:stretch>
            <a:fillRect/>
          </a:stretch>
        </p:blipFill>
        <p:spPr>
          <a:xfrm>
            <a:off x="1505628" y="1509048"/>
            <a:ext cx="1478326" cy="1352932"/>
          </a:xfrm>
          <a:prstGeom prst="rect">
            <a:avLst/>
          </a:prstGeom>
        </p:spPr>
      </p:pic>
      <p:pic>
        <p:nvPicPr>
          <p:cNvPr id="32" name="Picture 31">
            <a:extLst>
              <a:ext uri="{FF2B5EF4-FFF2-40B4-BE49-F238E27FC236}">
                <a16:creationId xmlns:a16="http://schemas.microsoft.com/office/drawing/2014/main" id="{BD23314E-FF3E-A960-BA1D-8CDB4F448F6B}"/>
              </a:ext>
            </a:extLst>
          </p:cNvPr>
          <p:cNvPicPr>
            <a:picLocks noChangeAspect="1"/>
          </p:cNvPicPr>
          <p:nvPr/>
        </p:nvPicPr>
        <p:blipFill>
          <a:blip r:embed="rId9"/>
          <a:stretch>
            <a:fillRect/>
          </a:stretch>
        </p:blipFill>
        <p:spPr>
          <a:xfrm>
            <a:off x="5492467" y="4259843"/>
            <a:ext cx="1322861" cy="1147315"/>
          </a:xfrm>
          <a:prstGeom prst="rect">
            <a:avLst/>
          </a:prstGeom>
        </p:spPr>
      </p:pic>
      <p:pic>
        <p:nvPicPr>
          <p:cNvPr id="34" name="Picture 33">
            <a:extLst>
              <a:ext uri="{FF2B5EF4-FFF2-40B4-BE49-F238E27FC236}">
                <a16:creationId xmlns:a16="http://schemas.microsoft.com/office/drawing/2014/main" id="{CFA3907B-18B1-35E6-A639-D4CD35C060A0}"/>
              </a:ext>
            </a:extLst>
          </p:cNvPr>
          <p:cNvPicPr>
            <a:picLocks noChangeAspect="1"/>
          </p:cNvPicPr>
          <p:nvPr/>
        </p:nvPicPr>
        <p:blipFill>
          <a:blip r:embed="rId10"/>
          <a:stretch>
            <a:fillRect/>
          </a:stretch>
        </p:blipFill>
        <p:spPr>
          <a:xfrm>
            <a:off x="1665890" y="4150538"/>
            <a:ext cx="1223614" cy="1324383"/>
          </a:xfrm>
          <a:prstGeom prst="rect">
            <a:avLst/>
          </a:prstGeom>
        </p:spPr>
      </p:pic>
    </p:spTree>
    <p:extLst>
      <p:ext uri="{BB962C8B-B14F-4D97-AF65-F5344CB8AC3E}">
        <p14:creationId xmlns:p14="http://schemas.microsoft.com/office/powerpoint/2010/main" val="2204703504"/>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1A373-CE52-C094-BC0D-6928AF2C3AC7}"/>
              </a:ext>
            </a:extLst>
          </p:cNvPr>
          <p:cNvSpPr>
            <a:spLocks noGrp="1"/>
          </p:cNvSpPr>
          <p:nvPr>
            <p:ph type="ctrTitle"/>
          </p:nvPr>
        </p:nvSpPr>
        <p:spPr>
          <a:xfrm>
            <a:off x="642899" y="2768333"/>
            <a:ext cx="8161467" cy="1618959"/>
          </a:xfrm>
        </p:spPr>
        <p:txBody>
          <a:bodyPr>
            <a:normAutofit fontScale="90000"/>
          </a:bodyPr>
          <a:lstStyle/>
          <a:p>
            <a:r>
              <a:rPr lang="en-GB" b="1" dirty="0"/>
              <a:t>Visit our website for more information about our services: mindinharrogate.org.uk </a:t>
            </a:r>
          </a:p>
        </p:txBody>
      </p:sp>
      <p:pic>
        <p:nvPicPr>
          <p:cNvPr id="5" name="Picture 4" descr="A black background with white text&#10;&#10;Description automatically generated">
            <a:extLst>
              <a:ext uri="{FF2B5EF4-FFF2-40B4-BE49-F238E27FC236}">
                <a16:creationId xmlns:a16="http://schemas.microsoft.com/office/drawing/2014/main" id="{32C0BE0F-3ACB-DDFF-0C0C-9F92CEA6B5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899" y="551955"/>
            <a:ext cx="2349970" cy="1210591"/>
          </a:xfrm>
          <a:prstGeom prst="rect">
            <a:avLst/>
          </a:prstGeom>
        </p:spPr>
      </p:pic>
    </p:spTree>
    <p:extLst>
      <p:ext uri="{BB962C8B-B14F-4D97-AF65-F5344CB8AC3E}">
        <p14:creationId xmlns:p14="http://schemas.microsoft.com/office/powerpoint/2010/main" val="2840587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7AE71-86D7-984C-AAF7-A13E14BB09B0}"/>
              </a:ext>
            </a:extLst>
          </p:cNvPr>
          <p:cNvSpPr>
            <a:spLocks noGrp="1"/>
          </p:cNvSpPr>
          <p:nvPr>
            <p:ph type="title"/>
          </p:nvPr>
        </p:nvSpPr>
        <p:spPr>
          <a:xfrm>
            <a:off x="2197355" y="2219055"/>
            <a:ext cx="7797290" cy="2419890"/>
          </a:xfrm>
        </p:spPr>
        <p:txBody>
          <a:bodyPr>
            <a:noAutofit/>
          </a:bodyPr>
          <a:lstStyle/>
          <a:p>
            <a:pPr algn="ctr"/>
            <a:r>
              <a:rPr lang="en-US" sz="6600" b="1" dirty="0">
                <a:solidFill>
                  <a:srgbClr val="0A0ACC"/>
                </a:solidFill>
              </a:rPr>
              <a:t>We all have mental health</a:t>
            </a:r>
          </a:p>
        </p:txBody>
      </p:sp>
    </p:spTree>
    <p:extLst>
      <p:ext uri="{BB962C8B-B14F-4D97-AF65-F5344CB8AC3E}">
        <p14:creationId xmlns:p14="http://schemas.microsoft.com/office/powerpoint/2010/main" val="3009522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92D7C-4045-6894-8ACC-E9EEE7A8E88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4F5C28-F07D-35E1-E993-7E589E9CFB71}"/>
              </a:ext>
            </a:extLst>
          </p:cNvPr>
          <p:cNvSpPr>
            <a:spLocks noGrp="1"/>
          </p:cNvSpPr>
          <p:nvPr>
            <p:ph type="title"/>
          </p:nvPr>
        </p:nvSpPr>
        <p:spPr>
          <a:xfrm>
            <a:off x="726794" y="2565731"/>
            <a:ext cx="4655435" cy="3634190"/>
          </a:xfrm>
        </p:spPr>
        <p:txBody>
          <a:bodyPr anchor="ctr">
            <a:normAutofit/>
          </a:bodyPr>
          <a:lstStyle/>
          <a:p>
            <a:pPr marL="295275" lvl="1" indent="0" algn="l">
              <a:buNone/>
            </a:pPr>
            <a:r>
              <a:rPr lang="en-GB" sz="2600" b="1" dirty="0">
                <a:solidFill>
                  <a:schemeClr val="tx1"/>
                </a:solidFill>
                <a:latin typeface="+mn-lt"/>
              </a:rPr>
              <a:t>Good mental health </a:t>
            </a:r>
            <a:r>
              <a:rPr lang="en-GB" sz="2600" dirty="0">
                <a:solidFill>
                  <a:schemeClr val="tx1"/>
                </a:solidFill>
                <a:latin typeface="+mn-lt"/>
              </a:rPr>
              <a:t>means we generally feel able to cope. We can think about things in a calm way. And we’re able to understand and express our emotions in helpful ways.</a:t>
            </a:r>
          </a:p>
          <a:p>
            <a:endParaRPr lang="en-GB" sz="2600" b="0" i="0" dirty="0">
              <a:effectLst/>
              <a:latin typeface="+mn-lt"/>
            </a:endParaRPr>
          </a:p>
          <a:p>
            <a:endParaRPr lang="en-US" sz="2600" dirty="0">
              <a:latin typeface="+mn-lt"/>
            </a:endParaRPr>
          </a:p>
        </p:txBody>
      </p:sp>
      <p:sp>
        <p:nvSpPr>
          <p:cNvPr id="7" name="Content Placeholder 2">
            <a:extLst>
              <a:ext uri="{FF2B5EF4-FFF2-40B4-BE49-F238E27FC236}">
                <a16:creationId xmlns:a16="http://schemas.microsoft.com/office/drawing/2014/main" id="{4B22D1A5-4AFF-8A49-7EB3-87F6CAA334AF}"/>
              </a:ext>
            </a:extLst>
          </p:cNvPr>
          <p:cNvSpPr>
            <a:spLocks noGrp="1"/>
          </p:cNvSpPr>
          <p:nvPr>
            <p:ph sz="half" idx="1"/>
          </p:nvPr>
        </p:nvSpPr>
        <p:spPr>
          <a:xfrm>
            <a:off x="6625542" y="2565731"/>
            <a:ext cx="5181600" cy="4351338"/>
          </a:xfrm>
        </p:spPr>
        <p:txBody>
          <a:bodyPr>
            <a:normAutofit/>
          </a:bodyPr>
          <a:lstStyle/>
          <a:p>
            <a:pPr marL="295275" lvl="1" indent="0">
              <a:buNone/>
            </a:pPr>
            <a:r>
              <a:rPr lang="en-GB" sz="2600" b="1" dirty="0"/>
              <a:t>Poor mental health </a:t>
            </a:r>
            <a:r>
              <a:rPr lang="en-GB" sz="2600" dirty="0"/>
              <a:t>means that the way we think, feel or behave is difficult to cope with. We might stop enjoying things. Or we might not want to be around people as much. It can look different for everyone.</a:t>
            </a:r>
          </a:p>
          <a:p>
            <a:endParaRPr lang="en-GB" b="0" i="0" dirty="0">
              <a:effectLst/>
            </a:endParaRPr>
          </a:p>
          <a:p>
            <a:endParaRPr lang="en-US" dirty="0"/>
          </a:p>
        </p:txBody>
      </p:sp>
      <p:pic>
        <p:nvPicPr>
          <p:cNvPr id="10" name="Picture 1">
            <a:extLst>
              <a:ext uri="{FF2B5EF4-FFF2-40B4-BE49-F238E27FC236}">
                <a16:creationId xmlns:a16="http://schemas.microsoft.com/office/drawing/2014/main" id="{60E9A37C-EA96-AB82-CD39-993A3C2386BA}"/>
              </a:ext>
            </a:extLst>
          </p:cNvPr>
          <p:cNvPicPr>
            <a:picLocks noChangeAspect="1"/>
          </p:cNvPicPr>
          <p:nvPr/>
        </p:nvPicPr>
        <p:blipFill rotWithShape="1">
          <a:blip r:embed="rId3">
            <a:extLst>
              <a:ext uri="{28A0092B-C50C-407E-A947-70E740481C1C}">
                <a14:useLocalDpi xmlns:a14="http://schemas.microsoft.com/office/drawing/2010/main" val="0"/>
              </a:ext>
            </a:extLst>
          </a:blip>
          <a:srcRect l="4791" r="4311"/>
          <a:stretch>
            <a:fillRect/>
          </a:stretch>
        </p:blipFill>
        <p:spPr bwMode="auto">
          <a:xfrm>
            <a:off x="2884507" y="449061"/>
            <a:ext cx="6422985" cy="21198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285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A62BA403-9AFB-41D2-B33F-97CC55DD5DE5}"/>
              </a:ext>
            </a:extLst>
          </p:cNvPr>
          <p:cNvSpPr>
            <a:spLocks noGrp="1"/>
          </p:cNvSpPr>
          <p:nvPr>
            <p:ph type="body" sz="quarter" idx="10"/>
          </p:nvPr>
        </p:nvSpPr>
        <p:spPr>
          <a:xfrm>
            <a:off x="429" y="505089"/>
            <a:ext cx="12191144" cy="738664"/>
          </a:xfrm>
        </p:spPr>
        <p:txBody>
          <a:bodyPr anchor="t" anchorCtr="0"/>
          <a:lstStyle/>
          <a:p>
            <a:pPr>
              <a:lnSpc>
                <a:spcPct val="100000"/>
              </a:lnSpc>
            </a:pPr>
            <a:r>
              <a:rPr lang="en-GB" sz="4800" b="1" dirty="0">
                <a:solidFill>
                  <a:srgbClr val="1300C1"/>
                </a:solidFill>
                <a:latin typeface="Aptos" panose="020B0004020202020204" pitchFamily="34" charset="0"/>
              </a:rPr>
              <a:t>Mental Health in the UK</a:t>
            </a:r>
            <a:endParaRPr lang="en-GB" sz="4800" b="1" dirty="0">
              <a:solidFill>
                <a:srgbClr val="1300C1"/>
              </a:solidFill>
              <a:latin typeface="Aptos" panose="020B0004020202020204" pitchFamily="34" charset="0"/>
              <a:cs typeface="Mind Meridian Display" panose="020B0803030507020204" pitchFamily="34" charset="0"/>
            </a:endParaRPr>
          </a:p>
        </p:txBody>
      </p:sp>
      <p:grpSp>
        <p:nvGrpSpPr>
          <p:cNvPr id="58" name="Group 57">
            <a:extLst>
              <a:ext uri="{FF2B5EF4-FFF2-40B4-BE49-F238E27FC236}">
                <a16:creationId xmlns:a16="http://schemas.microsoft.com/office/drawing/2014/main" id="{C11B3FC3-5048-7AE2-BAA7-F00E17E53881}"/>
              </a:ext>
            </a:extLst>
          </p:cNvPr>
          <p:cNvGrpSpPr/>
          <p:nvPr/>
        </p:nvGrpSpPr>
        <p:grpSpPr>
          <a:xfrm>
            <a:off x="764375" y="1304882"/>
            <a:ext cx="10663249" cy="5376926"/>
            <a:chOff x="538445" y="2191082"/>
            <a:chExt cx="11417035" cy="7972001"/>
          </a:xfrm>
        </p:grpSpPr>
        <p:grpSp>
          <p:nvGrpSpPr>
            <p:cNvPr id="6" name="Group 5">
              <a:extLst>
                <a:ext uri="{FF2B5EF4-FFF2-40B4-BE49-F238E27FC236}">
                  <a16:creationId xmlns:a16="http://schemas.microsoft.com/office/drawing/2014/main" id="{407791EC-738F-F843-AF6E-C7957A64F90E}"/>
                </a:ext>
              </a:extLst>
            </p:cNvPr>
            <p:cNvGrpSpPr/>
            <p:nvPr/>
          </p:nvGrpSpPr>
          <p:grpSpPr>
            <a:xfrm>
              <a:off x="538445" y="2191082"/>
              <a:ext cx="3837732" cy="4047701"/>
              <a:chOff x="296969" y="1708482"/>
              <a:chExt cx="3837732" cy="4047701"/>
            </a:xfrm>
          </p:grpSpPr>
          <p:pic>
            <p:nvPicPr>
              <p:cNvPr id="44" name="Picture 43" descr="Shape&#10;&#10;Description automatically generated">
                <a:extLst>
                  <a:ext uri="{FF2B5EF4-FFF2-40B4-BE49-F238E27FC236}">
                    <a16:creationId xmlns:a16="http://schemas.microsoft.com/office/drawing/2014/main" id="{A5454417-3947-2945-BFCB-E06CF12C0421}"/>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296969" y="1708482"/>
                <a:ext cx="3837732" cy="4047701"/>
              </a:xfrm>
              <a:prstGeom prst="rect">
                <a:avLst/>
              </a:prstGeom>
            </p:spPr>
          </p:pic>
          <p:sp>
            <p:nvSpPr>
              <p:cNvPr id="19" name="Text Placeholder 2">
                <a:extLst>
                  <a:ext uri="{FF2B5EF4-FFF2-40B4-BE49-F238E27FC236}">
                    <a16:creationId xmlns:a16="http://schemas.microsoft.com/office/drawing/2014/main" id="{D840C6FA-E06E-CC40-910F-52EB9C257583}"/>
                  </a:ext>
                </a:extLst>
              </p:cNvPr>
              <p:cNvSpPr txBox="1">
                <a:spLocks/>
              </p:cNvSpPr>
              <p:nvPr/>
            </p:nvSpPr>
            <p:spPr>
              <a:xfrm>
                <a:off x="971055" y="2236318"/>
                <a:ext cx="2489561" cy="2475003"/>
              </a:xfrm>
              <a:prstGeom prst="rect">
                <a:avLst/>
              </a:prstGeom>
            </p:spPr>
            <p:txBody>
              <a:bodyPr vert="horz" wrap="square" lIns="0" tIns="0" rIns="0" bIns="0" rtlCol="0" anchor="t" anchorCtr="0">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r>
                  <a:rPr lang="en-GB" sz="4851" dirty="0">
                    <a:solidFill>
                      <a:srgbClr val="1300C1"/>
                    </a:solidFill>
                    <a:latin typeface="Aptos" panose="020B0004020202020204" pitchFamily="34" charset="0"/>
                  </a:rPr>
                  <a:t>1 in 4</a:t>
                </a:r>
              </a:p>
              <a:p>
                <a:pPr defTabSz="914358">
                  <a:defRPr/>
                </a:pPr>
                <a:r>
                  <a:rPr lang="en-GB" sz="1819" b="0" dirty="0">
                    <a:solidFill>
                      <a:srgbClr val="1300C1"/>
                    </a:solidFill>
                    <a:latin typeface="Aptos" panose="020B0004020202020204" pitchFamily="34" charset="0"/>
                  </a:rPr>
                  <a:t>In England will experience a mental health problem at some point each year</a:t>
                </a:r>
                <a:endParaRPr lang="en-GB" sz="1819" b="0" dirty="0">
                  <a:solidFill>
                    <a:srgbClr val="1300C1"/>
                  </a:solidFill>
                  <a:latin typeface="Aptos" panose="020B0004020202020204" pitchFamily="34" charset="0"/>
                  <a:cs typeface="Mind Meridian Display" panose="020B0803030507020204" pitchFamily="34" charset="0"/>
                </a:endParaRPr>
              </a:p>
            </p:txBody>
          </p:sp>
        </p:grpSp>
        <p:grpSp>
          <p:nvGrpSpPr>
            <p:cNvPr id="49" name="Group 48">
              <a:extLst>
                <a:ext uri="{FF2B5EF4-FFF2-40B4-BE49-F238E27FC236}">
                  <a16:creationId xmlns:a16="http://schemas.microsoft.com/office/drawing/2014/main" id="{2E8CF81D-4F03-0C4A-A0D0-B459619A07DD}"/>
                </a:ext>
              </a:extLst>
            </p:cNvPr>
            <p:cNvGrpSpPr/>
            <p:nvPr/>
          </p:nvGrpSpPr>
          <p:grpSpPr>
            <a:xfrm>
              <a:off x="8059965" y="6115382"/>
              <a:ext cx="3837732" cy="4047701"/>
              <a:chOff x="8134309" y="5734382"/>
              <a:chExt cx="3837732" cy="4047701"/>
            </a:xfrm>
          </p:grpSpPr>
          <p:pic>
            <p:nvPicPr>
              <p:cNvPr id="37" name="Picture 36" descr="Shape&#10;&#10;Description automatically generated">
                <a:extLst>
                  <a:ext uri="{FF2B5EF4-FFF2-40B4-BE49-F238E27FC236}">
                    <a16:creationId xmlns:a16="http://schemas.microsoft.com/office/drawing/2014/main" id="{EAA98B9E-39E8-F049-97B3-1A823BA8173F}"/>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8134309" y="5734382"/>
                <a:ext cx="3837732" cy="4047701"/>
              </a:xfrm>
              <a:prstGeom prst="rect">
                <a:avLst/>
              </a:prstGeom>
            </p:spPr>
          </p:pic>
          <p:sp>
            <p:nvSpPr>
              <p:cNvPr id="23" name="Text Placeholder 2">
                <a:extLst>
                  <a:ext uri="{FF2B5EF4-FFF2-40B4-BE49-F238E27FC236}">
                    <a16:creationId xmlns:a16="http://schemas.microsoft.com/office/drawing/2014/main" id="{34C09138-CD63-BF42-9899-ED7F10491E4D}"/>
                  </a:ext>
                </a:extLst>
              </p:cNvPr>
              <p:cNvSpPr txBox="1">
                <a:spLocks/>
              </p:cNvSpPr>
              <p:nvPr/>
            </p:nvSpPr>
            <p:spPr>
              <a:xfrm>
                <a:off x="8588935" y="6165034"/>
                <a:ext cx="2928480" cy="3073333"/>
              </a:xfrm>
              <a:prstGeom prst="rect">
                <a:avLst/>
              </a:prstGeom>
            </p:spPr>
            <p:txBody>
              <a:bodyPr vert="horz" wrap="square" lIns="0" tIns="0" rIns="0" bIns="0" rtlCol="0" anchor="t" anchorCtr="0">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r>
                  <a:rPr lang="en-GB" sz="4851" dirty="0">
                    <a:solidFill>
                      <a:srgbClr val="1300C1"/>
                    </a:solidFill>
                    <a:latin typeface="Aptos" panose="020B0004020202020204" pitchFamily="34" charset="0"/>
                  </a:rPr>
                  <a:t>7000</a:t>
                </a:r>
              </a:p>
              <a:p>
                <a:pPr defTabSz="914358">
                  <a:defRPr/>
                </a:pPr>
                <a:r>
                  <a:rPr lang="en-GB" sz="1819" b="0" dirty="0">
                    <a:solidFill>
                      <a:srgbClr val="1300C1"/>
                    </a:solidFill>
                    <a:latin typeface="Aptos" panose="020B0004020202020204" pitchFamily="34" charset="0"/>
                  </a:rPr>
                  <a:t>People die by suicide each year in the UK</a:t>
                </a:r>
                <a:endParaRPr lang="en-GB" sz="1819" b="0" dirty="0">
                  <a:solidFill>
                    <a:srgbClr val="1300C1"/>
                  </a:solidFill>
                  <a:latin typeface="Aptos" panose="020B0004020202020204" pitchFamily="34" charset="0"/>
                  <a:cs typeface="Mind Meridian Display" panose="020B0803030507020204" pitchFamily="34" charset="0"/>
                </a:endParaRPr>
              </a:p>
            </p:txBody>
          </p:sp>
        </p:grpSp>
        <p:grpSp>
          <p:nvGrpSpPr>
            <p:cNvPr id="48" name="Group 47">
              <a:extLst>
                <a:ext uri="{FF2B5EF4-FFF2-40B4-BE49-F238E27FC236}">
                  <a16:creationId xmlns:a16="http://schemas.microsoft.com/office/drawing/2014/main" id="{DBC2D74E-78C9-154F-A412-98A1DC833F1E}"/>
                </a:ext>
              </a:extLst>
            </p:cNvPr>
            <p:cNvGrpSpPr/>
            <p:nvPr/>
          </p:nvGrpSpPr>
          <p:grpSpPr>
            <a:xfrm>
              <a:off x="4289461" y="6115381"/>
              <a:ext cx="3837732" cy="4047701"/>
              <a:chOff x="3995625" y="5734381"/>
              <a:chExt cx="3837732" cy="4047701"/>
            </a:xfrm>
          </p:grpSpPr>
          <p:pic>
            <p:nvPicPr>
              <p:cNvPr id="38" name="Picture 37" descr="Shape&#10;&#10;Description automatically generated">
                <a:extLst>
                  <a:ext uri="{FF2B5EF4-FFF2-40B4-BE49-F238E27FC236}">
                    <a16:creationId xmlns:a16="http://schemas.microsoft.com/office/drawing/2014/main" id="{8A596CB0-0F95-664A-85A3-5B25854514BD}"/>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3995625" y="5734381"/>
                <a:ext cx="3837732" cy="4047701"/>
              </a:xfrm>
              <a:prstGeom prst="rect">
                <a:avLst/>
              </a:prstGeom>
            </p:spPr>
          </p:pic>
          <p:sp>
            <p:nvSpPr>
              <p:cNvPr id="25" name="Text Placeholder 2">
                <a:extLst>
                  <a:ext uri="{FF2B5EF4-FFF2-40B4-BE49-F238E27FC236}">
                    <a16:creationId xmlns:a16="http://schemas.microsoft.com/office/drawing/2014/main" id="{B08983FA-D8CC-F144-872D-A5F3D27137D5}"/>
                  </a:ext>
                </a:extLst>
              </p:cNvPr>
              <p:cNvSpPr txBox="1">
                <a:spLocks/>
              </p:cNvSpPr>
              <p:nvPr/>
            </p:nvSpPr>
            <p:spPr>
              <a:xfrm>
                <a:off x="4459995" y="6165033"/>
                <a:ext cx="2928480" cy="3073333"/>
              </a:xfrm>
              <a:prstGeom prst="rect">
                <a:avLst/>
              </a:prstGeom>
            </p:spPr>
            <p:txBody>
              <a:bodyPr vert="horz" wrap="square" lIns="0" tIns="0" rIns="0" bIns="0" rtlCol="0" anchor="t" anchorCtr="0">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r>
                  <a:rPr lang="en-GB" sz="4851" dirty="0">
                    <a:solidFill>
                      <a:srgbClr val="1300C1"/>
                    </a:solidFill>
                    <a:latin typeface="Aptos" panose="020B0004020202020204" pitchFamily="34" charset="0"/>
                  </a:rPr>
                  <a:t>x8</a:t>
                </a:r>
              </a:p>
              <a:p>
                <a:pPr defTabSz="914358">
                  <a:defRPr/>
                </a:pPr>
                <a:r>
                  <a:rPr lang="en-GB" sz="1819" b="0" dirty="0">
                    <a:solidFill>
                      <a:srgbClr val="1300C1"/>
                    </a:solidFill>
                    <a:latin typeface="Aptos" panose="020B0004020202020204" pitchFamily="34" charset="0"/>
                    <a:cs typeface="Mind Meridian Display" panose="020B0803030507020204" pitchFamily="34" charset="0"/>
                  </a:rPr>
                  <a:t>More likely to wait over 18 months for mental health treatment then physical health treatment</a:t>
                </a:r>
              </a:p>
            </p:txBody>
          </p:sp>
        </p:grpSp>
        <p:grpSp>
          <p:nvGrpSpPr>
            <p:cNvPr id="47" name="Group 46">
              <a:extLst>
                <a:ext uri="{FF2B5EF4-FFF2-40B4-BE49-F238E27FC236}">
                  <a16:creationId xmlns:a16="http://schemas.microsoft.com/office/drawing/2014/main" id="{AC5C2C83-5C1F-D545-BF39-B5B54A7309E6}"/>
                </a:ext>
              </a:extLst>
            </p:cNvPr>
            <p:cNvGrpSpPr/>
            <p:nvPr/>
          </p:nvGrpSpPr>
          <p:grpSpPr>
            <a:xfrm>
              <a:off x="538445" y="2616565"/>
              <a:ext cx="10904626" cy="7546518"/>
              <a:chOff x="296969" y="2235565"/>
              <a:chExt cx="10904626" cy="7546518"/>
            </a:xfrm>
          </p:grpSpPr>
          <p:pic>
            <p:nvPicPr>
              <p:cNvPr id="39" name="Picture 38" descr="Shape&#10;&#10;Description automatically generated">
                <a:extLst>
                  <a:ext uri="{FF2B5EF4-FFF2-40B4-BE49-F238E27FC236}">
                    <a16:creationId xmlns:a16="http://schemas.microsoft.com/office/drawing/2014/main" id="{BB2E5655-8B39-F140-921E-7E4C2DBC809F}"/>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296969" y="5734382"/>
                <a:ext cx="3837732" cy="4047701"/>
              </a:xfrm>
              <a:prstGeom prst="rect">
                <a:avLst/>
              </a:prstGeom>
            </p:spPr>
          </p:pic>
          <p:sp>
            <p:nvSpPr>
              <p:cNvPr id="27" name="Text Placeholder 2">
                <a:extLst>
                  <a:ext uri="{FF2B5EF4-FFF2-40B4-BE49-F238E27FC236}">
                    <a16:creationId xmlns:a16="http://schemas.microsoft.com/office/drawing/2014/main" id="{989718C7-C310-2D47-837B-40CD9120002B}"/>
                  </a:ext>
                </a:extLst>
              </p:cNvPr>
              <p:cNvSpPr txBox="1">
                <a:spLocks/>
              </p:cNvSpPr>
              <p:nvPr/>
            </p:nvSpPr>
            <p:spPr>
              <a:xfrm>
                <a:off x="8273116" y="2235565"/>
                <a:ext cx="2928479" cy="3073334"/>
              </a:xfrm>
              <a:prstGeom prst="rect">
                <a:avLst/>
              </a:prstGeom>
            </p:spPr>
            <p:txBody>
              <a:bodyPr vert="horz" wrap="square" lIns="0" tIns="0" rIns="0" bIns="0" rtlCol="0" anchor="t" anchorCtr="0">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r>
                  <a:rPr lang="en-GB" sz="4851" dirty="0">
                    <a:solidFill>
                      <a:srgbClr val="1300C1"/>
                    </a:solidFill>
                    <a:latin typeface="Aptos" panose="020B0004020202020204" pitchFamily="34" charset="0"/>
                  </a:rPr>
                  <a:t>1 in 6</a:t>
                </a:r>
              </a:p>
              <a:p>
                <a:pPr defTabSz="914358">
                  <a:defRPr/>
                </a:pPr>
                <a:r>
                  <a:rPr lang="en-GB" sz="1819" b="0" dirty="0">
                    <a:solidFill>
                      <a:srgbClr val="1300C1"/>
                    </a:solidFill>
                    <a:latin typeface="Aptos" panose="020B0004020202020204" pitchFamily="34" charset="0"/>
                  </a:rPr>
                  <a:t>Working age adults experience symptoms of anxiety of depression in any given week in England </a:t>
                </a:r>
                <a:endParaRPr lang="en-GB" sz="1819" b="0" dirty="0">
                  <a:solidFill>
                    <a:srgbClr val="1300C1"/>
                  </a:solidFill>
                  <a:latin typeface="Aptos" panose="020B0004020202020204" pitchFamily="34" charset="0"/>
                  <a:cs typeface="Mind Meridian Display" panose="020B0803030507020204" pitchFamily="34" charset="0"/>
                </a:endParaRPr>
              </a:p>
            </p:txBody>
          </p:sp>
        </p:grpSp>
        <p:grpSp>
          <p:nvGrpSpPr>
            <p:cNvPr id="12" name="Group 11">
              <a:extLst>
                <a:ext uri="{FF2B5EF4-FFF2-40B4-BE49-F238E27FC236}">
                  <a16:creationId xmlns:a16="http://schemas.microsoft.com/office/drawing/2014/main" id="{88234EC2-27EE-9947-BABC-DB4253CBFE2F}"/>
                </a:ext>
              </a:extLst>
            </p:cNvPr>
            <p:cNvGrpSpPr/>
            <p:nvPr/>
          </p:nvGrpSpPr>
          <p:grpSpPr>
            <a:xfrm>
              <a:off x="4299205" y="2191082"/>
              <a:ext cx="3837732" cy="4047701"/>
              <a:chOff x="4005369" y="1708482"/>
              <a:chExt cx="3837732" cy="4047701"/>
            </a:xfrm>
          </p:grpSpPr>
          <p:pic>
            <p:nvPicPr>
              <p:cNvPr id="43" name="Picture 42" descr="Shape&#10;&#10;Description automatically generated">
                <a:extLst>
                  <a:ext uri="{FF2B5EF4-FFF2-40B4-BE49-F238E27FC236}">
                    <a16:creationId xmlns:a16="http://schemas.microsoft.com/office/drawing/2014/main" id="{29CB9F71-1505-EA4F-B779-563F28458C9A}"/>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4005369" y="1708482"/>
                <a:ext cx="3837732" cy="4047701"/>
              </a:xfrm>
              <a:prstGeom prst="rect">
                <a:avLst/>
              </a:prstGeom>
            </p:spPr>
          </p:pic>
          <p:sp>
            <p:nvSpPr>
              <p:cNvPr id="29" name="Text Placeholder 2">
                <a:extLst>
                  <a:ext uri="{FF2B5EF4-FFF2-40B4-BE49-F238E27FC236}">
                    <a16:creationId xmlns:a16="http://schemas.microsoft.com/office/drawing/2014/main" id="{4262BD1A-BC20-FC46-AD3E-3D4DEC3A6EFB}"/>
                  </a:ext>
                </a:extLst>
              </p:cNvPr>
              <p:cNvSpPr txBox="1">
                <a:spLocks/>
              </p:cNvSpPr>
              <p:nvPr/>
            </p:nvSpPr>
            <p:spPr>
              <a:xfrm>
                <a:off x="4611769" y="2200166"/>
                <a:ext cx="2624933" cy="2475003"/>
              </a:xfrm>
              <a:prstGeom prst="rect">
                <a:avLst/>
              </a:prstGeom>
            </p:spPr>
            <p:txBody>
              <a:bodyPr vert="horz" wrap="square" lIns="0" tIns="0" rIns="0" bIns="0" rtlCol="0" anchor="t" anchorCtr="0">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r>
                  <a:rPr lang="en-GB" sz="4851" dirty="0">
                    <a:solidFill>
                      <a:srgbClr val="1300C1"/>
                    </a:solidFill>
                    <a:latin typeface="Aptos" panose="020B0004020202020204" pitchFamily="34" charset="0"/>
                  </a:rPr>
                  <a:t>1 in 5</a:t>
                </a:r>
              </a:p>
              <a:p>
                <a:pPr defTabSz="914358">
                  <a:defRPr/>
                </a:pPr>
                <a:r>
                  <a:rPr lang="en-GB" sz="1819" b="0" dirty="0">
                    <a:solidFill>
                      <a:srgbClr val="1300C1"/>
                    </a:solidFill>
                    <a:latin typeface="Aptos" panose="020B0004020202020204" pitchFamily="34" charset="0"/>
                  </a:rPr>
                  <a:t>Children and young people in England have a mental health difficulty</a:t>
                </a:r>
                <a:endParaRPr lang="en-GB" sz="1819" b="0" dirty="0">
                  <a:solidFill>
                    <a:srgbClr val="1300C1"/>
                  </a:solidFill>
                  <a:latin typeface="Aptos" panose="020B0004020202020204" pitchFamily="34" charset="0"/>
                  <a:cs typeface="Mind Meridian Display" panose="020B0803030507020204" pitchFamily="34" charset="0"/>
                </a:endParaRPr>
              </a:p>
            </p:txBody>
          </p:sp>
        </p:grpSp>
        <p:grpSp>
          <p:nvGrpSpPr>
            <p:cNvPr id="13" name="Group 12">
              <a:extLst>
                <a:ext uri="{FF2B5EF4-FFF2-40B4-BE49-F238E27FC236}">
                  <a16:creationId xmlns:a16="http://schemas.microsoft.com/office/drawing/2014/main" id="{01B850FE-9CF4-2448-BCCE-CD8AD9D2C77B}"/>
                </a:ext>
              </a:extLst>
            </p:cNvPr>
            <p:cNvGrpSpPr/>
            <p:nvPr/>
          </p:nvGrpSpPr>
          <p:grpSpPr>
            <a:xfrm>
              <a:off x="1144844" y="2191082"/>
              <a:ext cx="10810636" cy="6999444"/>
              <a:chOff x="1219188" y="1708482"/>
              <a:chExt cx="10810636" cy="6999444"/>
            </a:xfrm>
          </p:grpSpPr>
          <p:pic>
            <p:nvPicPr>
              <p:cNvPr id="40" name="Picture 39" descr="Shape&#10;&#10;Description automatically generated">
                <a:extLst>
                  <a:ext uri="{FF2B5EF4-FFF2-40B4-BE49-F238E27FC236}">
                    <a16:creationId xmlns:a16="http://schemas.microsoft.com/office/drawing/2014/main" id="{7CA9ACC8-8B70-5D48-8E4C-5488BA756671}"/>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8192092" y="1708482"/>
                <a:ext cx="3837732" cy="4047701"/>
              </a:xfrm>
              <a:prstGeom prst="rect">
                <a:avLst/>
              </a:prstGeom>
            </p:spPr>
          </p:pic>
          <p:sp>
            <p:nvSpPr>
              <p:cNvPr id="31" name="Text Placeholder 2">
                <a:extLst>
                  <a:ext uri="{FF2B5EF4-FFF2-40B4-BE49-F238E27FC236}">
                    <a16:creationId xmlns:a16="http://schemas.microsoft.com/office/drawing/2014/main" id="{7AE86C3B-D361-8A41-B6E9-027C47B2B358}"/>
                  </a:ext>
                </a:extLst>
              </p:cNvPr>
              <p:cNvSpPr txBox="1">
                <a:spLocks/>
              </p:cNvSpPr>
              <p:nvPr/>
            </p:nvSpPr>
            <p:spPr>
              <a:xfrm>
                <a:off x="1219188" y="6232923"/>
                <a:ext cx="2624933" cy="2475003"/>
              </a:xfrm>
              <a:prstGeom prst="rect">
                <a:avLst/>
              </a:prstGeom>
            </p:spPr>
            <p:txBody>
              <a:bodyPr vert="horz" wrap="square" lIns="0" tIns="0" rIns="0" bIns="0" rtlCol="0" anchor="t" anchorCtr="0">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r>
                  <a:rPr lang="en-GB" sz="4000" dirty="0">
                    <a:solidFill>
                      <a:srgbClr val="1300C1"/>
                    </a:solidFill>
                    <a:latin typeface="Aptos" panose="020B0004020202020204" pitchFamily="34" charset="0"/>
                  </a:rPr>
                  <a:t>2 Million</a:t>
                </a:r>
                <a:r>
                  <a:rPr lang="en-GB" sz="1819" dirty="0">
                    <a:solidFill>
                      <a:srgbClr val="1300C1"/>
                    </a:solidFill>
                    <a:latin typeface="Aptos" panose="020B0004020202020204" pitchFamily="34" charset="0"/>
                  </a:rPr>
                  <a:t> </a:t>
                </a:r>
              </a:p>
              <a:p>
                <a:pPr defTabSz="914358">
                  <a:defRPr/>
                </a:pPr>
                <a:r>
                  <a:rPr lang="en-GB" sz="1819" b="0" dirty="0">
                    <a:solidFill>
                      <a:srgbClr val="1300C1"/>
                    </a:solidFill>
                    <a:latin typeface="Aptos" panose="020B0004020202020204" pitchFamily="34" charset="0"/>
                  </a:rPr>
                  <a:t>People on waiting lists for NHS mental health support in England alone</a:t>
                </a:r>
              </a:p>
            </p:txBody>
          </p:sp>
        </p:grpSp>
      </p:grpSp>
      <p:sp>
        <p:nvSpPr>
          <p:cNvPr id="2" name="Text Placeholder 2">
            <a:extLst>
              <a:ext uri="{FF2B5EF4-FFF2-40B4-BE49-F238E27FC236}">
                <a16:creationId xmlns:a16="http://schemas.microsoft.com/office/drawing/2014/main" id="{E20D769E-DE8E-3EB0-3C95-BB7786B2BF0E}"/>
              </a:ext>
            </a:extLst>
          </p:cNvPr>
          <p:cNvSpPr txBox="1">
            <a:spLocks/>
          </p:cNvSpPr>
          <p:nvPr/>
        </p:nvSpPr>
        <p:spPr>
          <a:xfrm>
            <a:off x="8337744" y="1612126"/>
            <a:ext cx="2451627" cy="1669331"/>
          </a:xfrm>
          <a:prstGeom prst="rect">
            <a:avLst/>
          </a:prstGeom>
        </p:spPr>
        <p:txBody>
          <a:bodyPr vert="horz" wrap="square" lIns="0" tIns="0" rIns="0" bIns="0" rtlCol="0" anchor="t" anchorCtr="0">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r>
              <a:rPr lang="en-GB" sz="4851" dirty="0">
                <a:solidFill>
                  <a:srgbClr val="1300C1"/>
                </a:solidFill>
                <a:latin typeface="Aptos" panose="020B0004020202020204" pitchFamily="34" charset="0"/>
              </a:rPr>
              <a:t>1 in 6</a:t>
            </a:r>
          </a:p>
          <a:p>
            <a:pPr defTabSz="914358">
              <a:defRPr/>
            </a:pPr>
            <a:r>
              <a:rPr lang="en-GB" sz="1800" b="0" dirty="0">
                <a:solidFill>
                  <a:srgbClr val="1300C1"/>
                </a:solidFill>
                <a:latin typeface="Aptos" panose="020B0004020202020204" pitchFamily="34" charset="0"/>
              </a:rPr>
              <a:t>Working-age adults experience symptoms of anxiety or depression in any given week in England.</a:t>
            </a:r>
            <a:endParaRPr lang="en-GB" sz="1800" b="0" dirty="0">
              <a:solidFill>
                <a:srgbClr val="1300C1"/>
              </a:solidFill>
              <a:latin typeface="Aptos" panose="020B0004020202020204" pitchFamily="34" charset="0"/>
              <a:cs typeface="Mind Meridian Display" panose="020B0803030507020204" pitchFamily="34" charset="0"/>
            </a:endParaRPr>
          </a:p>
        </p:txBody>
      </p:sp>
    </p:spTree>
    <p:extLst>
      <p:ext uri="{BB962C8B-B14F-4D97-AF65-F5344CB8AC3E}">
        <p14:creationId xmlns:p14="http://schemas.microsoft.com/office/powerpoint/2010/main" val="396778101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A62BA403-9AFB-41D2-B33F-97CC55DD5DE5}"/>
              </a:ext>
            </a:extLst>
          </p:cNvPr>
          <p:cNvSpPr>
            <a:spLocks noGrp="1"/>
          </p:cNvSpPr>
          <p:nvPr>
            <p:ph type="body" sz="quarter" idx="10"/>
          </p:nvPr>
        </p:nvSpPr>
        <p:spPr>
          <a:xfrm>
            <a:off x="429" y="505089"/>
            <a:ext cx="12191144" cy="738664"/>
          </a:xfrm>
        </p:spPr>
        <p:txBody>
          <a:bodyPr anchor="t" anchorCtr="0"/>
          <a:lstStyle/>
          <a:p>
            <a:pPr>
              <a:lnSpc>
                <a:spcPct val="100000"/>
              </a:lnSpc>
            </a:pPr>
            <a:r>
              <a:rPr lang="en-GB" sz="4800" b="1" dirty="0">
                <a:solidFill>
                  <a:srgbClr val="1300C1"/>
                </a:solidFill>
                <a:latin typeface="Aptos" panose="020B0004020202020204" pitchFamily="34" charset="0"/>
              </a:rPr>
              <a:t>Mental Health in Harrogate District</a:t>
            </a:r>
            <a:endParaRPr lang="en-GB" sz="4800" b="1" dirty="0">
              <a:solidFill>
                <a:srgbClr val="1300C1"/>
              </a:solidFill>
              <a:latin typeface="Aptos" panose="020B0004020202020204" pitchFamily="34" charset="0"/>
              <a:cs typeface="Mind Meridian Display" panose="020B0803030507020204" pitchFamily="34" charset="0"/>
            </a:endParaRPr>
          </a:p>
        </p:txBody>
      </p:sp>
      <p:grpSp>
        <p:nvGrpSpPr>
          <p:cNvPr id="58" name="Group 57">
            <a:extLst>
              <a:ext uri="{FF2B5EF4-FFF2-40B4-BE49-F238E27FC236}">
                <a16:creationId xmlns:a16="http://schemas.microsoft.com/office/drawing/2014/main" id="{C11B3FC3-5048-7AE2-BAA7-F00E17E53881}"/>
              </a:ext>
            </a:extLst>
          </p:cNvPr>
          <p:cNvGrpSpPr/>
          <p:nvPr/>
        </p:nvGrpSpPr>
        <p:grpSpPr>
          <a:xfrm>
            <a:off x="764375" y="1304882"/>
            <a:ext cx="10663249" cy="5376926"/>
            <a:chOff x="538445" y="2191082"/>
            <a:chExt cx="11417035" cy="7972001"/>
          </a:xfrm>
        </p:grpSpPr>
        <p:grpSp>
          <p:nvGrpSpPr>
            <p:cNvPr id="6" name="Group 5">
              <a:extLst>
                <a:ext uri="{FF2B5EF4-FFF2-40B4-BE49-F238E27FC236}">
                  <a16:creationId xmlns:a16="http://schemas.microsoft.com/office/drawing/2014/main" id="{407791EC-738F-F843-AF6E-C7957A64F90E}"/>
                </a:ext>
              </a:extLst>
            </p:cNvPr>
            <p:cNvGrpSpPr/>
            <p:nvPr/>
          </p:nvGrpSpPr>
          <p:grpSpPr>
            <a:xfrm>
              <a:off x="538445" y="2191082"/>
              <a:ext cx="3837732" cy="4047701"/>
              <a:chOff x="296969" y="1708482"/>
              <a:chExt cx="3837732" cy="4047701"/>
            </a:xfrm>
          </p:grpSpPr>
          <p:pic>
            <p:nvPicPr>
              <p:cNvPr id="44" name="Picture 43" descr="Shape&#10;&#10;Description automatically generated">
                <a:extLst>
                  <a:ext uri="{FF2B5EF4-FFF2-40B4-BE49-F238E27FC236}">
                    <a16:creationId xmlns:a16="http://schemas.microsoft.com/office/drawing/2014/main" id="{A5454417-3947-2945-BFCB-E06CF12C0421}"/>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296969" y="1708482"/>
                <a:ext cx="3837732" cy="4047701"/>
              </a:xfrm>
              <a:prstGeom prst="rect">
                <a:avLst/>
              </a:prstGeom>
            </p:spPr>
          </p:pic>
          <p:sp>
            <p:nvSpPr>
              <p:cNvPr id="19" name="Text Placeholder 2">
                <a:extLst>
                  <a:ext uri="{FF2B5EF4-FFF2-40B4-BE49-F238E27FC236}">
                    <a16:creationId xmlns:a16="http://schemas.microsoft.com/office/drawing/2014/main" id="{D840C6FA-E06E-CC40-910F-52EB9C257583}"/>
                  </a:ext>
                </a:extLst>
              </p:cNvPr>
              <p:cNvSpPr txBox="1">
                <a:spLocks/>
              </p:cNvSpPr>
              <p:nvPr/>
            </p:nvSpPr>
            <p:spPr>
              <a:xfrm>
                <a:off x="971055" y="2236318"/>
                <a:ext cx="2489561" cy="2475003"/>
              </a:xfrm>
              <a:prstGeom prst="rect">
                <a:avLst/>
              </a:prstGeom>
            </p:spPr>
            <p:txBody>
              <a:bodyPr vert="horz" wrap="square" lIns="0" tIns="0" rIns="0" bIns="0" rtlCol="0" anchor="t" anchorCtr="0">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r>
                  <a:rPr lang="en-GB" sz="4851" dirty="0">
                    <a:solidFill>
                      <a:srgbClr val="1300C1"/>
                    </a:solidFill>
                    <a:latin typeface="Aptos" panose="020B0004020202020204" pitchFamily="34" charset="0"/>
                  </a:rPr>
                  <a:t>12%</a:t>
                </a:r>
              </a:p>
              <a:p>
                <a:pPr defTabSz="914358">
                  <a:defRPr/>
                </a:pPr>
                <a:r>
                  <a:rPr lang="en-GB" sz="1819" b="0" dirty="0">
                    <a:solidFill>
                      <a:srgbClr val="1300C1"/>
                    </a:solidFill>
                    <a:latin typeface="Aptos" panose="020B0004020202020204" pitchFamily="34" charset="0"/>
                  </a:rPr>
                  <a:t>Of adults in Harrogate district have depression or anxiety</a:t>
                </a:r>
                <a:endParaRPr lang="en-GB" sz="1819" b="0" dirty="0">
                  <a:solidFill>
                    <a:srgbClr val="1300C1"/>
                  </a:solidFill>
                  <a:latin typeface="Aptos" panose="020B0004020202020204" pitchFamily="34" charset="0"/>
                  <a:cs typeface="Mind Meridian Display" panose="020B0803030507020204" pitchFamily="34" charset="0"/>
                </a:endParaRPr>
              </a:p>
            </p:txBody>
          </p:sp>
        </p:grpSp>
        <p:grpSp>
          <p:nvGrpSpPr>
            <p:cNvPr id="49" name="Group 48">
              <a:extLst>
                <a:ext uri="{FF2B5EF4-FFF2-40B4-BE49-F238E27FC236}">
                  <a16:creationId xmlns:a16="http://schemas.microsoft.com/office/drawing/2014/main" id="{2E8CF81D-4F03-0C4A-A0D0-B459619A07DD}"/>
                </a:ext>
              </a:extLst>
            </p:cNvPr>
            <p:cNvGrpSpPr/>
            <p:nvPr/>
          </p:nvGrpSpPr>
          <p:grpSpPr>
            <a:xfrm>
              <a:off x="8059965" y="6115382"/>
              <a:ext cx="3837732" cy="4047701"/>
              <a:chOff x="8134309" y="5734382"/>
              <a:chExt cx="3837732" cy="4047701"/>
            </a:xfrm>
          </p:grpSpPr>
          <p:pic>
            <p:nvPicPr>
              <p:cNvPr id="37" name="Picture 36" descr="Shape&#10;&#10;Description automatically generated">
                <a:extLst>
                  <a:ext uri="{FF2B5EF4-FFF2-40B4-BE49-F238E27FC236}">
                    <a16:creationId xmlns:a16="http://schemas.microsoft.com/office/drawing/2014/main" id="{EAA98B9E-39E8-F049-97B3-1A823BA8173F}"/>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8134309" y="5734382"/>
                <a:ext cx="3837732" cy="4047701"/>
              </a:xfrm>
              <a:prstGeom prst="rect">
                <a:avLst/>
              </a:prstGeom>
            </p:spPr>
          </p:pic>
          <p:sp>
            <p:nvSpPr>
              <p:cNvPr id="23" name="Text Placeholder 2">
                <a:extLst>
                  <a:ext uri="{FF2B5EF4-FFF2-40B4-BE49-F238E27FC236}">
                    <a16:creationId xmlns:a16="http://schemas.microsoft.com/office/drawing/2014/main" id="{34C09138-CD63-BF42-9899-ED7F10491E4D}"/>
                  </a:ext>
                </a:extLst>
              </p:cNvPr>
              <p:cNvSpPr txBox="1">
                <a:spLocks/>
              </p:cNvSpPr>
              <p:nvPr/>
            </p:nvSpPr>
            <p:spPr>
              <a:xfrm>
                <a:off x="8588935" y="6165034"/>
                <a:ext cx="2928480" cy="3073333"/>
              </a:xfrm>
              <a:prstGeom prst="rect">
                <a:avLst/>
              </a:prstGeom>
            </p:spPr>
            <p:txBody>
              <a:bodyPr vert="horz" wrap="square" lIns="0" tIns="0" rIns="0" bIns="0" rtlCol="0" anchor="t" anchorCtr="0">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r>
                  <a:rPr lang="en-GB" sz="4400" dirty="0">
                    <a:solidFill>
                      <a:srgbClr val="1300C1"/>
                    </a:solidFill>
                    <a:latin typeface="Aptos" panose="020B0004020202020204" pitchFamily="34" charset="0"/>
                  </a:rPr>
                  <a:t>13 per 100,000</a:t>
                </a:r>
              </a:p>
              <a:p>
                <a:pPr defTabSz="914358">
                  <a:defRPr/>
                </a:pPr>
                <a:r>
                  <a:rPr lang="en-GB" sz="1819" b="0" dirty="0">
                    <a:solidFill>
                      <a:srgbClr val="1300C1"/>
                    </a:solidFill>
                    <a:latin typeface="Aptos" panose="020B0004020202020204" pitchFamily="34" charset="0"/>
                  </a:rPr>
                  <a:t>Suicide rate in Harrogate, compared to 10 per 100,000 in UK</a:t>
                </a:r>
                <a:endParaRPr lang="en-GB" sz="1819" b="0" dirty="0">
                  <a:solidFill>
                    <a:srgbClr val="1300C1"/>
                  </a:solidFill>
                  <a:latin typeface="Aptos" panose="020B0004020202020204" pitchFamily="34" charset="0"/>
                  <a:cs typeface="Mind Meridian Display" panose="020B0803030507020204" pitchFamily="34" charset="0"/>
                </a:endParaRPr>
              </a:p>
            </p:txBody>
          </p:sp>
        </p:grpSp>
        <p:grpSp>
          <p:nvGrpSpPr>
            <p:cNvPr id="48" name="Group 47">
              <a:extLst>
                <a:ext uri="{FF2B5EF4-FFF2-40B4-BE49-F238E27FC236}">
                  <a16:creationId xmlns:a16="http://schemas.microsoft.com/office/drawing/2014/main" id="{DBC2D74E-78C9-154F-A412-98A1DC833F1E}"/>
                </a:ext>
              </a:extLst>
            </p:cNvPr>
            <p:cNvGrpSpPr/>
            <p:nvPr/>
          </p:nvGrpSpPr>
          <p:grpSpPr>
            <a:xfrm>
              <a:off x="4289461" y="6115381"/>
              <a:ext cx="3837732" cy="4047701"/>
              <a:chOff x="3995625" y="5734381"/>
              <a:chExt cx="3837732" cy="4047701"/>
            </a:xfrm>
          </p:grpSpPr>
          <p:pic>
            <p:nvPicPr>
              <p:cNvPr id="38" name="Picture 37" descr="Shape&#10;&#10;Description automatically generated">
                <a:extLst>
                  <a:ext uri="{FF2B5EF4-FFF2-40B4-BE49-F238E27FC236}">
                    <a16:creationId xmlns:a16="http://schemas.microsoft.com/office/drawing/2014/main" id="{8A596CB0-0F95-664A-85A3-5B25854514BD}"/>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3995625" y="5734381"/>
                <a:ext cx="3837732" cy="4047701"/>
              </a:xfrm>
              <a:prstGeom prst="rect">
                <a:avLst/>
              </a:prstGeom>
            </p:spPr>
          </p:pic>
          <p:sp>
            <p:nvSpPr>
              <p:cNvPr id="25" name="Text Placeholder 2">
                <a:extLst>
                  <a:ext uri="{FF2B5EF4-FFF2-40B4-BE49-F238E27FC236}">
                    <a16:creationId xmlns:a16="http://schemas.microsoft.com/office/drawing/2014/main" id="{B08983FA-D8CC-F144-872D-A5F3D27137D5}"/>
                  </a:ext>
                </a:extLst>
              </p:cNvPr>
              <p:cNvSpPr txBox="1">
                <a:spLocks/>
              </p:cNvSpPr>
              <p:nvPr/>
            </p:nvSpPr>
            <p:spPr>
              <a:xfrm>
                <a:off x="4216122" y="6165034"/>
                <a:ext cx="3316100" cy="3073333"/>
              </a:xfrm>
              <a:prstGeom prst="rect">
                <a:avLst/>
              </a:prstGeom>
            </p:spPr>
            <p:txBody>
              <a:bodyPr vert="horz" wrap="square" lIns="0" tIns="0" rIns="0" bIns="0" rtlCol="0" anchor="t" anchorCtr="0">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r>
                  <a:rPr lang="en-GB" sz="4400" dirty="0">
                    <a:solidFill>
                      <a:srgbClr val="1300C1"/>
                    </a:solidFill>
                    <a:latin typeface="Aptos" panose="020B0004020202020204" pitchFamily="34" charset="0"/>
                  </a:rPr>
                  <a:t>189 per 100,000</a:t>
                </a:r>
              </a:p>
              <a:p>
                <a:pPr defTabSz="914358">
                  <a:defRPr/>
                </a:pPr>
                <a:r>
                  <a:rPr lang="en-GB" sz="1819" b="0" dirty="0">
                    <a:solidFill>
                      <a:srgbClr val="1300C1"/>
                    </a:solidFill>
                    <a:latin typeface="Aptos" panose="020B0004020202020204" pitchFamily="34" charset="0"/>
                    <a:cs typeface="Mind Meridian Display" panose="020B0803030507020204" pitchFamily="34" charset="0"/>
                  </a:rPr>
                  <a:t>Hospital admission for self-harm in Harrogate compared to 184 per 100,00 in UK</a:t>
                </a:r>
              </a:p>
            </p:txBody>
          </p:sp>
        </p:grpSp>
        <p:grpSp>
          <p:nvGrpSpPr>
            <p:cNvPr id="47" name="Group 46">
              <a:extLst>
                <a:ext uri="{FF2B5EF4-FFF2-40B4-BE49-F238E27FC236}">
                  <a16:creationId xmlns:a16="http://schemas.microsoft.com/office/drawing/2014/main" id="{AC5C2C83-5C1F-D545-BF39-B5B54A7309E6}"/>
                </a:ext>
              </a:extLst>
            </p:cNvPr>
            <p:cNvGrpSpPr/>
            <p:nvPr/>
          </p:nvGrpSpPr>
          <p:grpSpPr>
            <a:xfrm>
              <a:off x="538445" y="2616565"/>
              <a:ext cx="10904626" cy="7546518"/>
              <a:chOff x="296969" y="2235565"/>
              <a:chExt cx="10904626" cy="7546518"/>
            </a:xfrm>
          </p:grpSpPr>
          <p:pic>
            <p:nvPicPr>
              <p:cNvPr id="39" name="Picture 38" descr="Shape&#10;&#10;Description automatically generated">
                <a:extLst>
                  <a:ext uri="{FF2B5EF4-FFF2-40B4-BE49-F238E27FC236}">
                    <a16:creationId xmlns:a16="http://schemas.microsoft.com/office/drawing/2014/main" id="{BB2E5655-8B39-F140-921E-7E4C2DBC809F}"/>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296969" y="5734382"/>
                <a:ext cx="3837732" cy="4047701"/>
              </a:xfrm>
              <a:prstGeom prst="rect">
                <a:avLst/>
              </a:prstGeom>
            </p:spPr>
          </p:pic>
          <p:sp>
            <p:nvSpPr>
              <p:cNvPr id="27" name="Text Placeholder 2">
                <a:extLst>
                  <a:ext uri="{FF2B5EF4-FFF2-40B4-BE49-F238E27FC236}">
                    <a16:creationId xmlns:a16="http://schemas.microsoft.com/office/drawing/2014/main" id="{989718C7-C310-2D47-837B-40CD9120002B}"/>
                  </a:ext>
                </a:extLst>
              </p:cNvPr>
              <p:cNvSpPr txBox="1">
                <a:spLocks/>
              </p:cNvSpPr>
              <p:nvPr/>
            </p:nvSpPr>
            <p:spPr>
              <a:xfrm>
                <a:off x="8273116" y="2235565"/>
                <a:ext cx="2928479" cy="3073334"/>
              </a:xfrm>
              <a:prstGeom prst="rect">
                <a:avLst/>
              </a:prstGeom>
            </p:spPr>
            <p:txBody>
              <a:bodyPr vert="horz" wrap="square" lIns="0" tIns="0" rIns="0" bIns="0" rtlCol="0" anchor="t" anchorCtr="0">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r>
                  <a:rPr lang="en-GB" sz="4851" dirty="0">
                    <a:solidFill>
                      <a:srgbClr val="1300C1"/>
                    </a:solidFill>
                    <a:latin typeface="Aptos" panose="020B0004020202020204" pitchFamily="34" charset="0"/>
                  </a:rPr>
                  <a:t>1 in 6</a:t>
                </a:r>
              </a:p>
              <a:p>
                <a:pPr defTabSz="914358">
                  <a:defRPr/>
                </a:pPr>
                <a:r>
                  <a:rPr lang="en-GB" sz="1819" b="0" dirty="0">
                    <a:solidFill>
                      <a:srgbClr val="1300C1"/>
                    </a:solidFill>
                    <a:latin typeface="Aptos" panose="020B0004020202020204" pitchFamily="34" charset="0"/>
                  </a:rPr>
                  <a:t>Working age adults experience symptoms of anxiety of depression in any given week in England </a:t>
                </a:r>
                <a:endParaRPr lang="en-GB" sz="1819" b="0" dirty="0">
                  <a:solidFill>
                    <a:srgbClr val="1300C1"/>
                  </a:solidFill>
                  <a:latin typeface="Aptos" panose="020B0004020202020204" pitchFamily="34" charset="0"/>
                  <a:cs typeface="Mind Meridian Display" panose="020B0803030507020204" pitchFamily="34" charset="0"/>
                </a:endParaRPr>
              </a:p>
            </p:txBody>
          </p:sp>
        </p:grpSp>
        <p:grpSp>
          <p:nvGrpSpPr>
            <p:cNvPr id="12" name="Group 11">
              <a:extLst>
                <a:ext uri="{FF2B5EF4-FFF2-40B4-BE49-F238E27FC236}">
                  <a16:creationId xmlns:a16="http://schemas.microsoft.com/office/drawing/2014/main" id="{88234EC2-27EE-9947-BABC-DB4253CBFE2F}"/>
                </a:ext>
              </a:extLst>
            </p:cNvPr>
            <p:cNvGrpSpPr/>
            <p:nvPr/>
          </p:nvGrpSpPr>
          <p:grpSpPr>
            <a:xfrm>
              <a:off x="4299205" y="2191082"/>
              <a:ext cx="3837732" cy="4047701"/>
              <a:chOff x="4005369" y="1708482"/>
              <a:chExt cx="3837732" cy="4047701"/>
            </a:xfrm>
          </p:grpSpPr>
          <p:pic>
            <p:nvPicPr>
              <p:cNvPr id="43" name="Picture 42" descr="Shape&#10;&#10;Description automatically generated">
                <a:extLst>
                  <a:ext uri="{FF2B5EF4-FFF2-40B4-BE49-F238E27FC236}">
                    <a16:creationId xmlns:a16="http://schemas.microsoft.com/office/drawing/2014/main" id="{29CB9F71-1505-EA4F-B779-563F28458C9A}"/>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4005369" y="1708482"/>
                <a:ext cx="3837732" cy="4047701"/>
              </a:xfrm>
              <a:prstGeom prst="rect">
                <a:avLst/>
              </a:prstGeom>
            </p:spPr>
          </p:pic>
          <p:sp>
            <p:nvSpPr>
              <p:cNvPr id="29" name="Text Placeholder 2">
                <a:extLst>
                  <a:ext uri="{FF2B5EF4-FFF2-40B4-BE49-F238E27FC236}">
                    <a16:creationId xmlns:a16="http://schemas.microsoft.com/office/drawing/2014/main" id="{4262BD1A-BC20-FC46-AD3E-3D4DEC3A6EFB}"/>
                  </a:ext>
                </a:extLst>
              </p:cNvPr>
              <p:cNvSpPr txBox="1">
                <a:spLocks/>
              </p:cNvSpPr>
              <p:nvPr/>
            </p:nvSpPr>
            <p:spPr>
              <a:xfrm>
                <a:off x="4611769" y="2200166"/>
                <a:ext cx="2624933" cy="2475003"/>
              </a:xfrm>
              <a:prstGeom prst="rect">
                <a:avLst/>
              </a:prstGeom>
            </p:spPr>
            <p:txBody>
              <a:bodyPr vert="horz" wrap="square" lIns="0" tIns="0" rIns="0" bIns="0" rtlCol="0" anchor="t" anchorCtr="0">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r>
                  <a:rPr lang="en-GB" sz="4851" dirty="0">
                    <a:solidFill>
                      <a:srgbClr val="1300C1"/>
                    </a:solidFill>
                    <a:latin typeface="Aptos" panose="020B0004020202020204" pitchFamily="34" charset="0"/>
                  </a:rPr>
                  <a:t>72%</a:t>
                </a:r>
              </a:p>
              <a:p>
                <a:pPr defTabSz="914358">
                  <a:defRPr/>
                </a:pPr>
                <a:r>
                  <a:rPr lang="en-GB" sz="1819" b="0" dirty="0">
                    <a:solidFill>
                      <a:srgbClr val="1300C1"/>
                    </a:solidFill>
                    <a:latin typeface="Aptos" panose="020B0004020202020204" pitchFamily="34" charset="0"/>
                  </a:rPr>
                  <a:t>Of Young People told Healthwatch NY they had experienced a mental health issue in the last 12 months</a:t>
                </a:r>
                <a:endParaRPr lang="en-GB" sz="1819" b="0" dirty="0">
                  <a:solidFill>
                    <a:srgbClr val="1300C1"/>
                  </a:solidFill>
                  <a:latin typeface="Aptos" panose="020B0004020202020204" pitchFamily="34" charset="0"/>
                  <a:cs typeface="Mind Meridian Display" panose="020B0803030507020204" pitchFamily="34" charset="0"/>
                </a:endParaRPr>
              </a:p>
            </p:txBody>
          </p:sp>
        </p:grpSp>
        <p:grpSp>
          <p:nvGrpSpPr>
            <p:cNvPr id="13" name="Group 12">
              <a:extLst>
                <a:ext uri="{FF2B5EF4-FFF2-40B4-BE49-F238E27FC236}">
                  <a16:creationId xmlns:a16="http://schemas.microsoft.com/office/drawing/2014/main" id="{01B850FE-9CF4-2448-BCCE-CD8AD9D2C77B}"/>
                </a:ext>
              </a:extLst>
            </p:cNvPr>
            <p:cNvGrpSpPr/>
            <p:nvPr/>
          </p:nvGrpSpPr>
          <p:grpSpPr>
            <a:xfrm>
              <a:off x="930676" y="2191082"/>
              <a:ext cx="11024804" cy="6999444"/>
              <a:chOff x="1005020" y="1708482"/>
              <a:chExt cx="11024804" cy="6999444"/>
            </a:xfrm>
          </p:grpSpPr>
          <p:pic>
            <p:nvPicPr>
              <p:cNvPr id="40" name="Picture 39" descr="Shape&#10;&#10;Description automatically generated">
                <a:extLst>
                  <a:ext uri="{FF2B5EF4-FFF2-40B4-BE49-F238E27FC236}">
                    <a16:creationId xmlns:a16="http://schemas.microsoft.com/office/drawing/2014/main" id="{7CA9ACC8-8B70-5D48-8E4C-5488BA756671}"/>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8192092" y="1708482"/>
                <a:ext cx="3837732" cy="4047701"/>
              </a:xfrm>
              <a:prstGeom prst="rect">
                <a:avLst/>
              </a:prstGeom>
            </p:spPr>
          </p:pic>
          <p:sp>
            <p:nvSpPr>
              <p:cNvPr id="31" name="Text Placeholder 2">
                <a:extLst>
                  <a:ext uri="{FF2B5EF4-FFF2-40B4-BE49-F238E27FC236}">
                    <a16:creationId xmlns:a16="http://schemas.microsoft.com/office/drawing/2014/main" id="{7AE86C3B-D361-8A41-B6E9-027C47B2B358}"/>
                  </a:ext>
                </a:extLst>
              </p:cNvPr>
              <p:cNvSpPr txBox="1">
                <a:spLocks/>
              </p:cNvSpPr>
              <p:nvPr/>
            </p:nvSpPr>
            <p:spPr>
              <a:xfrm>
                <a:off x="1005020" y="6232923"/>
                <a:ext cx="2971388" cy="2475003"/>
              </a:xfrm>
              <a:prstGeom prst="rect">
                <a:avLst/>
              </a:prstGeom>
            </p:spPr>
            <p:txBody>
              <a:bodyPr vert="horz" wrap="square" lIns="0" tIns="0" rIns="0" bIns="0" rtlCol="0" anchor="t" anchorCtr="0">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r>
                  <a:rPr lang="en-GB" sz="4000" dirty="0">
                    <a:solidFill>
                      <a:srgbClr val="1300C1"/>
                    </a:solidFill>
                    <a:latin typeface="Aptos" panose="020B0004020202020204" pitchFamily="34" charset="0"/>
                  </a:rPr>
                  <a:t>6months+</a:t>
                </a:r>
                <a:endParaRPr lang="en-GB" sz="1819" dirty="0">
                  <a:solidFill>
                    <a:srgbClr val="1300C1"/>
                  </a:solidFill>
                  <a:latin typeface="Aptos" panose="020B0004020202020204" pitchFamily="34" charset="0"/>
                </a:endParaRPr>
              </a:p>
              <a:p>
                <a:pPr defTabSz="914358">
                  <a:defRPr/>
                </a:pPr>
                <a:r>
                  <a:rPr lang="en-GB" sz="1819" b="0" dirty="0">
                    <a:solidFill>
                      <a:srgbClr val="1300C1"/>
                    </a:solidFill>
                    <a:latin typeface="Aptos" panose="020B0004020202020204" pitchFamily="34" charset="0"/>
                  </a:rPr>
                  <a:t>People on waiting lists for an assessment with the Community Mental Health Team – up to 18months in Ripon area</a:t>
                </a:r>
              </a:p>
            </p:txBody>
          </p:sp>
        </p:grpSp>
      </p:grpSp>
      <p:sp>
        <p:nvSpPr>
          <p:cNvPr id="2" name="Text Placeholder 2">
            <a:extLst>
              <a:ext uri="{FF2B5EF4-FFF2-40B4-BE49-F238E27FC236}">
                <a16:creationId xmlns:a16="http://schemas.microsoft.com/office/drawing/2014/main" id="{E20D769E-DE8E-3EB0-3C95-BB7786B2BF0E}"/>
              </a:ext>
            </a:extLst>
          </p:cNvPr>
          <p:cNvSpPr txBox="1">
            <a:spLocks/>
          </p:cNvSpPr>
          <p:nvPr/>
        </p:nvSpPr>
        <p:spPr>
          <a:xfrm>
            <a:off x="8337744" y="1612126"/>
            <a:ext cx="2451627" cy="1669331"/>
          </a:xfrm>
          <a:prstGeom prst="rect">
            <a:avLst/>
          </a:prstGeom>
        </p:spPr>
        <p:txBody>
          <a:bodyPr vert="horz" wrap="square" lIns="0" tIns="0" rIns="0" bIns="0" rtlCol="0" anchor="t" anchorCtr="0">
            <a:noAutofit/>
          </a:bodyPr>
          <a:lstStyle>
            <a:lvl1pPr marL="0" indent="0" algn="ctr" defTabSz="1507846" rtl="0" eaLnBrk="1" latinLnBrk="0" hangingPunct="1">
              <a:lnSpc>
                <a:spcPct val="100000"/>
              </a:lnSpc>
              <a:spcBef>
                <a:spcPts val="0"/>
              </a:spcBef>
              <a:buFontTx/>
              <a:buNone/>
              <a:defRPr sz="5800" b="1" kern="1200">
                <a:solidFill>
                  <a:schemeClr val="tx1"/>
                </a:solidFill>
                <a:latin typeface="Mind Meridian" panose="020B0503030507020204" pitchFamily="34" charset="0"/>
                <a:ea typeface="+mn-ea"/>
                <a:cs typeface="Mind Meridian" panose="020B0503030507020204" pitchFamily="34" charset="0"/>
              </a:defRPr>
            </a:lvl1pPr>
            <a:lvl2pPr marL="1130884" indent="-376961" algn="ctr"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ind Meridian" panose="020B0503030507020204" pitchFamily="34" charset="0"/>
                <a:ea typeface="+mn-ea"/>
                <a:cs typeface="Mind Meridian" panose="020B0503030507020204" pitchFamily="34" charset="0"/>
              </a:defRPr>
            </a:lvl2pPr>
            <a:lvl3pPr marL="1884807" indent="-376961" algn="ctr"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ind Meridian" panose="020B0503030507020204" pitchFamily="34" charset="0"/>
                <a:ea typeface="+mn-ea"/>
                <a:cs typeface="Mind Meridian" panose="020B0503030507020204" pitchFamily="34" charset="0"/>
              </a:defRPr>
            </a:lvl3pPr>
            <a:lvl4pPr marL="2638730"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4pPr>
            <a:lvl5pPr marL="3392653" indent="-376961" algn="ctr"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ind Meridian" panose="020B0503030507020204" pitchFamily="34" charset="0"/>
                <a:ea typeface="+mn-ea"/>
                <a:cs typeface="Mind Meridian" panose="020B0503030507020204" pitchFamily="34" charset="0"/>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defTabSz="914358">
              <a:defRPr/>
            </a:pPr>
            <a:r>
              <a:rPr lang="en-GB" sz="4851" dirty="0">
                <a:solidFill>
                  <a:srgbClr val="1300C1"/>
                </a:solidFill>
                <a:latin typeface="Aptos" panose="020B0004020202020204" pitchFamily="34" charset="0"/>
              </a:rPr>
              <a:t>34%</a:t>
            </a:r>
          </a:p>
          <a:p>
            <a:pPr defTabSz="914358">
              <a:defRPr/>
            </a:pPr>
            <a:r>
              <a:rPr lang="en-GB" sz="1800" b="0" dirty="0">
                <a:solidFill>
                  <a:srgbClr val="0A0ACC"/>
                </a:solidFill>
                <a:latin typeface="+mn-lt"/>
              </a:rPr>
              <a:t>Of adults in Harrogate district said their mental health worsened due to cost-of-living pressures</a:t>
            </a:r>
            <a:endParaRPr lang="en-GB" sz="1800" b="0" dirty="0">
              <a:solidFill>
                <a:srgbClr val="0A0ACC"/>
              </a:solidFill>
              <a:latin typeface="+mn-lt"/>
              <a:cs typeface="Mind Meridian Display" panose="020B0803030507020204" pitchFamily="34" charset="0"/>
            </a:endParaRPr>
          </a:p>
        </p:txBody>
      </p:sp>
    </p:spTree>
    <p:extLst>
      <p:ext uri="{BB962C8B-B14F-4D97-AF65-F5344CB8AC3E}">
        <p14:creationId xmlns:p14="http://schemas.microsoft.com/office/powerpoint/2010/main" val="360893069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EBCD0-5D0D-13AD-50F2-1CCE5ECA7A78}"/>
              </a:ext>
            </a:extLst>
          </p:cNvPr>
          <p:cNvSpPr>
            <a:spLocks noGrp="1"/>
          </p:cNvSpPr>
          <p:nvPr>
            <p:ph type="title"/>
          </p:nvPr>
        </p:nvSpPr>
        <p:spPr>
          <a:xfrm>
            <a:off x="661506" y="462177"/>
            <a:ext cx="8649393" cy="1523635"/>
          </a:xfrm>
        </p:spPr>
        <p:txBody>
          <a:bodyPr/>
          <a:lstStyle/>
          <a:p>
            <a:r>
              <a:rPr lang="en-GB" b="1" dirty="0"/>
              <a:t>Support for people with Mental Health Challenges</a:t>
            </a:r>
          </a:p>
        </p:txBody>
      </p:sp>
      <p:sp>
        <p:nvSpPr>
          <p:cNvPr id="3" name="Content Placeholder 2">
            <a:extLst>
              <a:ext uri="{FF2B5EF4-FFF2-40B4-BE49-F238E27FC236}">
                <a16:creationId xmlns:a16="http://schemas.microsoft.com/office/drawing/2014/main" id="{2B44AD0C-8E0C-BF6A-C009-EF28024E6B41}"/>
              </a:ext>
            </a:extLst>
          </p:cNvPr>
          <p:cNvSpPr>
            <a:spLocks noGrp="1"/>
          </p:cNvSpPr>
          <p:nvPr>
            <p:ph idx="1"/>
          </p:nvPr>
        </p:nvSpPr>
        <p:spPr>
          <a:xfrm>
            <a:off x="661506" y="2160609"/>
            <a:ext cx="9092739" cy="4329864"/>
          </a:xfrm>
        </p:spPr>
        <p:txBody>
          <a:bodyPr/>
          <a:lstStyle/>
          <a:p>
            <a:pPr>
              <a:buFont typeface="Wingdings" panose="05000000000000000000" pitchFamily="2" charset="2"/>
              <a:buChar char="Ø"/>
            </a:pPr>
            <a:r>
              <a:rPr lang="en-GB" dirty="0"/>
              <a:t> Primary Care</a:t>
            </a:r>
          </a:p>
          <a:p>
            <a:pPr>
              <a:buFont typeface="Wingdings" panose="05000000000000000000" pitchFamily="2" charset="2"/>
              <a:buChar char="Ø"/>
            </a:pPr>
            <a:r>
              <a:rPr lang="en-GB" dirty="0"/>
              <a:t>NHS Talking Therapies</a:t>
            </a:r>
          </a:p>
          <a:p>
            <a:pPr>
              <a:buFont typeface="Wingdings" panose="05000000000000000000" pitchFamily="2" charset="2"/>
              <a:buChar char="Ø"/>
            </a:pPr>
            <a:r>
              <a:rPr lang="en-GB" dirty="0"/>
              <a:t>Secondary Care</a:t>
            </a:r>
          </a:p>
          <a:p>
            <a:pPr>
              <a:buFont typeface="Wingdings" panose="05000000000000000000" pitchFamily="2" charset="2"/>
              <a:buChar char="Ø"/>
            </a:pPr>
            <a:r>
              <a:rPr lang="en-GB" dirty="0"/>
              <a:t>Tertiary Care</a:t>
            </a:r>
          </a:p>
          <a:p>
            <a:pPr>
              <a:buFont typeface="Wingdings" panose="05000000000000000000" pitchFamily="2" charset="2"/>
              <a:buChar char="Ø"/>
            </a:pPr>
            <a:r>
              <a:rPr lang="en-GB" dirty="0"/>
              <a:t>Voluntary and community sector</a:t>
            </a:r>
          </a:p>
          <a:p>
            <a:pPr>
              <a:buFont typeface="Wingdings" panose="05000000000000000000" pitchFamily="2" charset="2"/>
              <a:buChar char="Ø"/>
            </a:pPr>
            <a:r>
              <a:rPr lang="en-GB" dirty="0"/>
              <a:t>Crisis and emergency support</a:t>
            </a:r>
          </a:p>
          <a:p>
            <a:pPr>
              <a:buFont typeface="Wingdings" panose="05000000000000000000" pitchFamily="2" charset="2"/>
              <a:buChar char="Ø"/>
            </a:pPr>
            <a:r>
              <a:rPr lang="en-GB" dirty="0"/>
              <a:t>Private sector</a:t>
            </a:r>
          </a:p>
          <a:p>
            <a:pPr>
              <a:buFont typeface="Wingdings" panose="05000000000000000000" pitchFamily="2" charset="2"/>
              <a:buChar char="Ø"/>
            </a:pPr>
            <a:r>
              <a:rPr lang="en-GB" dirty="0"/>
              <a:t>Digital support</a:t>
            </a:r>
          </a:p>
          <a:p>
            <a:pPr>
              <a:buFont typeface="Wingdings" panose="05000000000000000000" pitchFamily="2" charset="2"/>
              <a:buChar char="Ø"/>
            </a:pPr>
            <a:endParaRPr lang="en-GB" dirty="0"/>
          </a:p>
        </p:txBody>
      </p:sp>
    </p:spTree>
    <p:extLst>
      <p:ext uri="{BB962C8B-B14F-4D97-AF65-F5344CB8AC3E}">
        <p14:creationId xmlns:p14="http://schemas.microsoft.com/office/powerpoint/2010/main" val="3511664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47150-8F10-710E-F7F9-AE2308751230}"/>
              </a:ext>
            </a:extLst>
          </p:cNvPr>
          <p:cNvSpPr>
            <a:spLocks noGrp="1"/>
          </p:cNvSpPr>
          <p:nvPr>
            <p:ph type="title"/>
          </p:nvPr>
        </p:nvSpPr>
        <p:spPr/>
        <p:txBody>
          <a:bodyPr/>
          <a:lstStyle/>
          <a:p>
            <a:r>
              <a:rPr lang="en-GB" b="1" dirty="0"/>
              <a:t>National Mind helplines</a:t>
            </a:r>
          </a:p>
        </p:txBody>
      </p:sp>
      <p:sp>
        <p:nvSpPr>
          <p:cNvPr id="3" name="Content Placeholder 2">
            <a:extLst>
              <a:ext uri="{FF2B5EF4-FFF2-40B4-BE49-F238E27FC236}">
                <a16:creationId xmlns:a16="http://schemas.microsoft.com/office/drawing/2014/main" id="{0FF6E259-6A6D-F17A-7AA2-F06E570A909C}"/>
              </a:ext>
            </a:extLst>
          </p:cNvPr>
          <p:cNvSpPr>
            <a:spLocks noGrp="1"/>
          </p:cNvSpPr>
          <p:nvPr>
            <p:ph idx="1"/>
          </p:nvPr>
        </p:nvSpPr>
        <p:spPr>
          <a:xfrm>
            <a:off x="661505" y="1847100"/>
            <a:ext cx="9684278" cy="4329864"/>
          </a:xfrm>
        </p:spPr>
        <p:txBody>
          <a:bodyPr/>
          <a:lstStyle/>
          <a:p>
            <a:pPr marL="10583" indent="0">
              <a:buNone/>
            </a:pPr>
            <a:r>
              <a:rPr lang="en-GB" b="1" dirty="0"/>
              <a:t>Infoline: </a:t>
            </a:r>
            <a:r>
              <a:rPr lang="en-GB" dirty="0"/>
              <a:t>0300 123 3393 (Mon – Fri, 9am – 6pm)</a:t>
            </a:r>
          </a:p>
          <a:p>
            <a:pPr marL="10583" indent="0">
              <a:buNone/>
            </a:pPr>
            <a:endParaRPr lang="en-GB" dirty="0"/>
          </a:p>
          <a:p>
            <a:pPr marL="10583" indent="0">
              <a:buNone/>
            </a:pPr>
            <a:r>
              <a:rPr lang="en-GB" b="1" dirty="0"/>
              <a:t>Welfare benefits line: </a:t>
            </a:r>
            <a:r>
              <a:rPr lang="en-GB" dirty="0"/>
              <a:t>0300 222 5782 (Mon – Fri, 9am – 5pm)</a:t>
            </a:r>
          </a:p>
          <a:p>
            <a:pPr marL="10583" indent="0">
              <a:buNone/>
            </a:pPr>
            <a:endParaRPr lang="en-GB" dirty="0"/>
          </a:p>
          <a:p>
            <a:pPr marL="10583" indent="0">
              <a:buNone/>
            </a:pPr>
            <a:r>
              <a:rPr lang="en-GB" b="1" dirty="0"/>
              <a:t>Legal line: </a:t>
            </a:r>
            <a:r>
              <a:rPr lang="en-GB" dirty="0"/>
              <a:t>0300 466 6463 (Mon – Fri, 9am – 6pm)</a:t>
            </a:r>
          </a:p>
          <a:p>
            <a:pPr marL="10583" indent="0">
              <a:buNone/>
            </a:pPr>
            <a:endParaRPr lang="en-GB" b="1" dirty="0"/>
          </a:p>
          <a:p>
            <a:pPr marL="10583" indent="0">
              <a:buNone/>
            </a:pPr>
            <a:r>
              <a:rPr lang="en-GB" b="1" dirty="0"/>
              <a:t>Support line: </a:t>
            </a:r>
            <a:r>
              <a:rPr lang="en-GB" dirty="0"/>
              <a:t>0300 102 1234 (Mon – Fri, 9am – 6pm)</a:t>
            </a:r>
            <a:endParaRPr lang="en-GB" b="1" dirty="0"/>
          </a:p>
          <a:p>
            <a:pPr marL="10583" indent="0">
              <a:buNone/>
            </a:pPr>
            <a:endParaRPr lang="en-GB" b="1" dirty="0"/>
          </a:p>
        </p:txBody>
      </p:sp>
    </p:spTree>
    <p:extLst>
      <p:ext uri="{BB962C8B-B14F-4D97-AF65-F5344CB8AC3E}">
        <p14:creationId xmlns:p14="http://schemas.microsoft.com/office/powerpoint/2010/main" val="2911758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012C54-9956-76FF-3431-1142C6E29E6D}"/>
              </a:ext>
            </a:extLst>
          </p:cNvPr>
          <p:cNvSpPr>
            <a:spLocks noGrp="1"/>
          </p:cNvSpPr>
          <p:nvPr>
            <p:ph idx="1"/>
          </p:nvPr>
        </p:nvSpPr>
        <p:spPr>
          <a:xfrm>
            <a:off x="2247341" y="1484364"/>
            <a:ext cx="7697318" cy="3889271"/>
          </a:xfrm>
        </p:spPr>
        <p:txBody>
          <a:bodyPr>
            <a:normAutofit/>
          </a:bodyPr>
          <a:lstStyle/>
          <a:p>
            <a:pPr marL="7937" indent="0">
              <a:buNone/>
            </a:pPr>
            <a:r>
              <a:rPr lang="en-GB" sz="3000" b="1" dirty="0">
                <a:solidFill>
                  <a:schemeClr val="tx2"/>
                </a:solidFill>
                <a:latin typeface="Mind Meridian" panose="020B0503030507020204"/>
              </a:rPr>
              <a:t>Self care</a:t>
            </a:r>
          </a:p>
          <a:p>
            <a:pPr marL="7937" indent="0">
              <a:buNone/>
            </a:pPr>
            <a:r>
              <a:rPr lang="en-GB" sz="2400" dirty="0"/>
              <a:t>Self care is looking after yourself by doing things you enjoy that make you feel better. </a:t>
            </a:r>
          </a:p>
          <a:p>
            <a:pPr marL="7937" indent="0">
              <a:buNone/>
            </a:pPr>
            <a:r>
              <a:rPr lang="en-GB" sz="2400" dirty="0"/>
              <a:t>It can improve mood, decrease stress and help you to appreciate yourself. </a:t>
            </a:r>
          </a:p>
          <a:p>
            <a:pPr marL="7937" indent="0">
              <a:buNone/>
            </a:pPr>
            <a:r>
              <a:rPr lang="en-GB" sz="2400" dirty="0">
                <a:latin typeface="Mind Meridian" panose="020B0503030507020204"/>
              </a:rPr>
              <a:t>At Mind in Harrogate District, we recommend the </a:t>
            </a:r>
            <a:r>
              <a:rPr lang="en-GB" sz="2400" b="1" dirty="0">
                <a:latin typeface="Mind Meridian" panose="020B0503030507020204"/>
              </a:rPr>
              <a:t>Five Ways of Wellbeing </a:t>
            </a:r>
            <a:r>
              <a:rPr lang="en-GB" sz="2400" dirty="0">
                <a:latin typeface="Mind Meridian" panose="020B0503030507020204"/>
              </a:rPr>
              <a:t>developed by the N</a:t>
            </a:r>
            <a:r>
              <a:rPr lang="en-GB" sz="2400" dirty="0">
                <a:solidFill>
                  <a:srgbClr val="1D1D1D"/>
                </a:solidFill>
                <a:latin typeface="Mind Meridian" panose="020B0503030507020204"/>
              </a:rPr>
              <a:t>ew Economics Foundation that can make a positive difference to our wellbeing if carried out on a regular basis.</a:t>
            </a:r>
            <a:endParaRPr lang="en-GB" sz="2400" dirty="0">
              <a:latin typeface="Mind Meridian" panose="020B0503030507020204"/>
            </a:endParaRPr>
          </a:p>
        </p:txBody>
      </p:sp>
      <p:pic>
        <p:nvPicPr>
          <p:cNvPr id="4" name="Picture Placeholder 5" descr="Blue text on a black background&#10;&#10;Description automatically generated">
            <a:extLst>
              <a:ext uri="{FF2B5EF4-FFF2-40B4-BE49-F238E27FC236}">
                <a16:creationId xmlns:a16="http://schemas.microsoft.com/office/drawing/2014/main" id="{BC801570-B6FD-2949-4E1A-46E8A7FA5CF2}"/>
              </a:ext>
            </a:extLst>
          </p:cNvPr>
          <p:cNvPicPr>
            <a:picLocks noChangeAspect="1"/>
          </p:cNvPicPr>
          <p:nvPr/>
        </p:nvPicPr>
        <p:blipFill>
          <a:blip r:embed="rId3">
            <a:extLst>
              <a:ext uri="{28A0092B-C50C-407E-A947-70E740481C1C}">
                <a14:useLocalDpi xmlns:a14="http://schemas.microsoft.com/office/drawing/2010/main" val="0"/>
              </a:ext>
            </a:extLst>
          </a:blip>
          <a:srcRect t="756" b="756"/>
          <a:stretch>
            <a:fillRect/>
          </a:stretch>
        </p:blipFill>
        <p:spPr>
          <a:xfrm>
            <a:off x="511345" y="276463"/>
            <a:ext cx="2182173" cy="1107790"/>
          </a:xfrm>
          <a:prstGeom prst="rect">
            <a:avLst/>
          </a:prstGeom>
        </p:spPr>
      </p:pic>
    </p:spTree>
    <p:extLst>
      <p:ext uri="{BB962C8B-B14F-4D97-AF65-F5344CB8AC3E}">
        <p14:creationId xmlns:p14="http://schemas.microsoft.com/office/powerpoint/2010/main" val="28104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6A180-47A2-9009-8285-53FE1EEDB05A}"/>
              </a:ext>
            </a:extLst>
          </p:cNvPr>
          <p:cNvSpPr>
            <a:spLocks noGrp="1"/>
          </p:cNvSpPr>
          <p:nvPr>
            <p:ph type="title"/>
          </p:nvPr>
        </p:nvSpPr>
        <p:spPr>
          <a:xfrm>
            <a:off x="661506" y="0"/>
            <a:ext cx="8649393" cy="1523635"/>
          </a:xfrm>
        </p:spPr>
        <p:txBody>
          <a:bodyPr/>
          <a:lstStyle/>
          <a:p>
            <a:r>
              <a:rPr lang="en-GB" b="1" dirty="0"/>
              <a:t>5 Ways of Wellbeing</a:t>
            </a:r>
          </a:p>
        </p:txBody>
      </p:sp>
      <p:pic>
        <p:nvPicPr>
          <p:cNvPr id="4" name="Content Placeholder 1" descr="A diagram of a smile with different symbols&#10;&#10;AI-generated content may be incorrect.">
            <a:extLst>
              <a:ext uri="{FF2B5EF4-FFF2-40B4-BE49-F238E27FC236}">
                <a16:creationId xmlns:a16="http://schemas.microsoft.com/office/drawing/2014/main" id="{7CF0B587-670F-1DDE-5FFA-63F9D292526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33400" y="1106129"/>
            <a:ext cx="7964128" cy="5751871"/>
          </a:xfrm>
          <a:prstGeom prst="rect">
            <a:avLst/>
          </a:prstGeom>
          <a:noFill/>
          <a:ln>
            <a:noFill/>
          </a:ln>
        </p:spPr>
      </p:pic>
    </p:spTree>
    <p:extLst>
      <p:ext uri="{BB962C8B-B14F-4D97-AF65-F5344CB8AC3E}">
        <p14:creationId xmlns:p14="http://schemas.microsoft.com/office/powerpoint/2010/main" val="9713228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2e11941-e60e-4ba6-9826-8087e1d695dd">
      <Terms xmlns="http://schemas.microsoft.com/office/infopath/2007/PartnerControls"/>
    </lcf76f155ced4ddcb4097134ff3c332f>
    <TaxCatchAll xmlns="8207c328-cbca-4dad-916d-9a8e14b79d9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8FCCAC4E0993842A0A47899396D33F4" ma:contentTypeVersion="13" ma:contentTypeDescription="Create a new document." ma:contentTypeScope="" ma:versionID="7b48935a0753991dd566d18abf4cbec7">
  <xsd:schema xmlns:xsd="http://www.w3.org/2001/XMLSchema" xmlns:xs="http://www.w3.org/2001/XMLSchema" xmlns:p="http://schemas.microsoft.com/office/2006/metadata/properties" xmlns:ns2="12e11941-e60e-4ba6-9826-8087e1d695dd" xmlns:ns3="8207c328-cbca-4dad-916d-9a8e14b79d99" targetNamespace="http://schemas.microsoft.com/office/2006/metadata/properties" ma:root="true" ma:fieldsID="a53ab9ed74177dfa4e585ae8b41ee6c7" ns2:_="" ns3:_="">
    <xsd:import namespace="12e11941-e60e-4ba6-9826-8087e1d695dd"/>
    <xsd:import namespace="8207c328-cbca-4dad-916d-9a8e14b79d9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e11941-e60e-4ba6-9826-8087e1d695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b5d3ea2d-12f4-4e09-8f2f-5e63430e48bf"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07c328-cbca-4dad-916d-9a8e14b79d9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595cba25-8f57-48d6-ac47-ba6e370de6bd}" ma:internalName="TaxCatchAll" ma:showField="CatchAllData" ma:web="8207c328-cbca-4dad-916d-9a8e14b79d9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C7EE57-676D-473D-B8D7-0C45D0D1C58B}">
  <ds:schemaRefs>
    <ds:schemaRef ds:uri="http://schemas.microsoft.com/office/2006/metadata/properties"/>
    <ds:schemaRef ds:uri="http://schemas.microsoft.com/office/infopath/2007/PartnerControls"/>
    <ds:schemaRef ds:uri="12e11941-e60e-4ba6-9826-8087e1d695dd"/>
    <ds:schemaRef ds:uri="8207c328-cbca-4dad-916d-9a8e14b79d99"/>
  </ds:schemaRefs>
</ds:datastoreItem>
</file>

<file path=customXml/itemProps2.xml><?xml version="1.0" encoding="utf-8"?>
<ds:datastoreItem xmlns:ds="http://schemas.openxmlformats.org/officeDocument/2006/customXml" ds:itemID="{B64CF56A-34BE-4C40-BED1-406945D602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e11941-e60e-4ba6-9826-8087e1d695dd"/>
    <ds:schemaRef ds:uri="8207c328-cbca-4dad-916d-9a8e14b79d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5DF1181-B1D4-4F43-986A-E4BC51A926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10789</TotalTime>
  <Words>2385</Words>
  <Application>Microsoft Office PowerPoint</Application>
  <PresentationFormat>Widescreen</PresentationFormat>
  <Paragraphs>306</Paragraphs>
  <Slides>16</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Aptos Display</vt:lpstr>
      <vt:lpstr>Arial</vt:lpstr>
      <vt:lpstr>Mind Meridian</vt:lpstr>
      <vt:lpstr>MindMeridian-Regular</vt:lpstr>
      <vt:lpstr>Wingdings</vt:lpstr>
      <vt:lpstr>Office Theme</vt:lpstr>
      <vt:lpstr>PowerPoint Presentation</vt:lpstr>
      <vt:lpstr>We all have mental health</vt:lpstr>
      <vt:lpstr>Good mental health means we generally feel able to cope. We can think about things in a calm way. And we’re able to understand and express our emotions in helpful ways.  </vt:lpstr>
      <vt:lpstr>PowerPoint Presentation</vt:lpstr>
      <vt:lpstr>PowerPoint Presentation</vt:lpstr>
      <vt:lpstr>Support for people with Mental Health Challenges</vt:lpstr>
      <vt:lpstr>National Mind helplines</vt:lpstr>
      <vt:lpstr>PowerPoint Presentation</vt:lpstr>
      <vt:lpstr>5 Ways of Wellbeing</vt:lpstr>
      <vt:lpstr>PowerPoint Presentation</vt:lpstr>
      <vt:lpstr>PowerPoint Presentation</vt:lpstr>
      <vt:lpstr>PowerPoint Presentation</vt:lpstr>
      <vt:lpstr>PowerPoint Presentation</vt:lpstr>
      <vt:lpstr>PowerPoint Presentation</vt:lpstr>
      <vt:lpstr>PowerPoint Presentation</vt:lpstr>
      <vt:lpstr>Visit our website for more information about our services: mindinharrogate.org.uk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Lucy Gifford</dc:creator>
  <cp:lastModifiedBy>Lucy Gifford</cp:lastModifiedBy>
  <cp:revision>9</cp:revision>
  <dcterms:created xsi:type="dcterms:W3CDTF">2025-10-13T21:30:18Z</dcterms:created>
  <dcterms:modified xsi:type="dcterms:W3CDTF">2026-09-12T12:13:07Z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0x010100B8FCCAC4E0993842A0A47899396D33F4</vt:lpwstr>
  </property>
  <property fmtid="{D5CDD505-2E9C-101B-9397-08002B2CF9AE}" pid="3" name="MediaServiceImageTags">
    <vt:lpwstr/>
  </property>
</Properties>
</file>